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9" r:id="rId5"/>
    <p:sldId id="257" r:id="rId6"/>
    <p:sldId id="260" r:id="rId7"/>
    <p:sldId id="289" r:id="rId8"/>
    <p:sldId id="269" r:id="rId9"/>
    <p:sldId id="290" r:id="rId10"/>
    <p:sldId id="279" r:id="rId11"/>
    <p:sldId id="283" r:id="rId12"/>
    <p:sldId id="342" r:id="rId13"/>
    <p:sldId id="343" r:id="rId14"/>
    <p:sldId id="338" r:id="rId15"/>
    <p:sldId id="339" r:id="rId16"/>
    <p:sldId id="340" r:id="rId17"/>
    <p:sldId id="341" r:id="rId18"/>
    <p:sldId id="344" r:id="rId19"/>
    <p:sldId id="345" r:id="rId20"/>
    <p:sldId id="346" r:id="rId21"/>
    <p:sldId id="347" r:id="rId22"/>
    <p:sldId id="348" r:id="rId23"/>
    <p:sldId id="296" r:id="rId24"/>
    <p:sldId id="300" r:id="rId25"/>
    <p:sldId id="288" r:id="rId26"/>
    <p:sldId id="349" r:id="rId27"/>
    <p:sldId id="301" r:id="rId28"/>
    <p:sldId id="351" r:id="rId29"/>
    <p:sldId id="350" r:id="rId30"/>
    <p:sldId id="352" r:id="rId31"/>
    <p:sldId id="304" r:id="rId32"/>
    <p:sldId id="303" r:id="rId33"/>
    <p:sldId id="353" r:id="rId34"/>
    <p:sldId id="354" r:id="rId35"/>
    <p:sldId id="355" r:id="rId36"/>
    <p:sldId id="356" r:id="rId37"/>
    <p:sldId id="357" r:id="rId38"/>
    <p:sldId id="358" r:id="rId39"/>
    <p:sldId id="362" r:id="rId40"/>
    <p:sldId id="359" r:id="rId41"/>
    <p:sldId id="360" r:id="rId42"/>
    <p:sldId id="361" r:id="rId43"/>
    <p:sldId id="363" r:id="rId44"/>
    <p:sldId id="291" r:id="rId45"/>
    <p:sldId id="336" r:id="rId46"/>
    <p:sldId id="276" r:id="rId47"/>
    <p:sldId id="364" r:id="rId48"/>
    <p:sldId id="366" r:id="rId49"/>
    <p:sldId id="274" r:id="rId50"/>
    <p:sldId id="365" r:id="rId51"/>
    <p:sldId id="317" r:id="rId52"/>
    <p:sldId id="325" r:id="rId53"/>
    <p:sldId id="26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8C3"/>
    <a:srgbClr val="1345B3"/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8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9F95C-A1E1-F599-5177-2B7D6C4BF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66D0F-C39E-BDD3-0BDC-7B092DC61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A8C2D-72DF-0C1A-4EA6-6FB3B831A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3C0C-633E-30B6-766D-FE0811EA8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72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6A6B-7DCA-9088-8EA6-8F794C4F3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96055-3B86-05CA-FBE8-C1B31A2FE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FB6752-EF79-4836-0E3D-D1D10B0F4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705E-E530-3956-F3A4-73AFA99C3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89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59376-F586-4EE6-168C-798534587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A7E72-0267-00FB-BB8E-7788F63F7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A877A-ADC8-E722-E31F-FA4B59C11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521F-B5ED-C70D-8934-FB93439D0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1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84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1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AB8B-2384-383B-BBCF-E9B234A22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82B9D-FC5F-E383-52DC-476A00D4E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8CE73-58ED-53C9-E5DC-6C7938E9D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8BAA5-2990-E321-200A-9E79DC680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9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F286B-3573-691E-4F1B-4BD99723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1A2B3-680D-80D3-B4B2-E2831BDFB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648DF-FFCA-5F84-6F5D-A95CF80E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4AE5-FB92-F03A-89E8-448792E2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16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22A60-3204-7E36-FA99-944D86B87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6D383-6C99-5D4A-029B-2FB84E0F7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0E25C-550E-D1A2-9051-A0DC5A80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65CE7-3A64-7320-E28D-1DB5705A0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0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283F5-FFF9-D37D-DF61-2CB49F29E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CD387-EFA2-6057-7DE5-950D4B805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7E8C8-D07E-BDCE-C88B-BE957F189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BF232-F696-77B3-D15B-2F783E967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AB4E-4E76-8A50-583A-77EE3B7EB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625BF-1127-7E83-4AB3-76C715734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0A973-1BBF-DF40-0526-0FA0581F4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7A9A3-E53B-E396-13CF-9F367B460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4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5BEB-361D-B4EF-17E2-970F248B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0761E-A563-859F-29F3-5005C4B10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39FB3-D82F-F875-D3A3-9CC6C191A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F5A0-4EC5-050F-947D-29BB6B854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0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E5225-D4EC-275D-6C0B-ACD72AC6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DB7ED-C7C0-CC42-489A-BBCDF5A8C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4424B-E32F-BF8D-2DF5-274416847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FD99B-8041-C0BF-4CAF-DACDEC808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6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1CFDE-3131-10EC-3817-C360C7EF2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CEEE8-6217-6A82-5C87-11DA4E4F8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DBE6B-3125-5404-E235-FCDFF3F6E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64050-43B6-B229-E0F2-7A6B20609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9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E24B3-1F62-085A-90E6-D8A240045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722A0-8771-D691-6906-49126D2DB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4C4048-A38F-2E88-7F93-1FAAC3B1A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D39AB-D1BD-D254-6907-598AE0E3D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3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6E1F-F7C6-345E-3780-92D89D04E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DDDCC-6AF4-2337-D9E9-8171CF6AA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7F99-D1A0-92D2-AB9D-C1DAA822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9795-D46F-440D-8A6C-08365FE5DB7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488E4-7BAC-27ED-199F-C80D376F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E8DD-F5F6-224B-52CE-410B084D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75E7-EB14-4FEE-8F50-EBD22DD92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7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75959-62A9-0685-5610-AA7E2A05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ctangular object with lines and arrows">
            <a:extLst>
              <a:ext uri="{FF2B5EF4-FFF2-40B4-BE49-F238E27FC236}">
                <a16:creationId xmlns:a16="http://schemas.microsoft.com/office/drawing/2014/main" id="{3E9BC170-1F19-2AFD-99F7-5A17A8FD7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75" y="836175"/>
            <a:ext cx="5519759" cy="49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03E6E-5936-5B1E-5F06-4996AC3F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DF0AC-2EB8-FA09-C516-9EDD7E7D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20B56-ED3D-8F60-2117-A22B48EE56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4EF5357-53AE-99B0-9071-2515F277C1F1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1. Kinematic model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A357B43D-F288-C10B-6E3C-2D856A44D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3" y="1639385"/>
                <a:ext cx="11882196" cy="463359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wheel slip and external disturbances 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Combining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sz="2200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200" dirty="0">
                    <a:effectLst/>
                  </a:rPr>
                  <a:t>, </a:t>
                </a:r>
                <a:r>
                  <a:rPr lang="en-US" sz="2000" dirty="0"/>
                  <a:t> the position of the WMR can be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rewritten as: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400" b="0" kern="0" dirty="0">
                    <a:solidFill>
                      <a:srgbClr val="000000"/>
                    </a:solidFill>
                    <a:effectLst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kern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kern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𝑆𝑣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(5)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000" kern="0" dirty="0">
                    <a:solidFill>
                      <a:srgbClr val="000000"/>
                    </a:solidFill>
                    <a:effectLst/>
                  </a:rPr>
                  <a:t>Where,</a:t>
                </a:r>
              </a:p>
              <a:p>
                <a:pPr marL="0" indent="0">
                  <a:lnSpc>
                    <a:spcPct val="0"/>
                  </a:lnSpc>
                  <a:buNone/>
                </a:pPr>
                <a:endParaRPr lang="en-US" sz="2000" kern="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𝑐𝑜𝑠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𝑐𝑜𝑠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𝛾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𝛾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𝛾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𝛾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acc>
                                      <m:func>
                                        <m:func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𝛾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𝛾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𝛾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𝛾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acc>
                                      <m:func>
                                        <m:func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d>
                          </m:e>
                        </m:eqArr>
                      </m:e>
                    </m:d>
                    <m:r>
                      <a:rPr lang="en-US" sz="2400" b="0" i="1" kern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(6)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A357B43D-F288-C10B-6E3C-2D856A44D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3" y="1639385"/>
                <a:ext cx="11882196" cy="4633595"/>
              </a:xfrm>
              <a:prstGeom prst="rect">
                <a:avLst/>
              </a:prstGeom>
              <a:blipFill>
                <a:blip r:embed="rId4"/>
                <a:stretch>
                  <a:fillRect l="-667" t="-1579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B542D08-05F0-7467-16C6-5FFDF45B1CD9}"/>
              </a:ext>
            </a:extLst>
          </p:cNvPr>
          <p:cNvSpPr txBox="1">
            <a:spLocks/>
          </p:cNvSpPr>
          <p:nvPr/>
        </p:nvSpPr>
        <p:spPr>
          <a:xfrm>
            <a:off x="8717346" y="5668163"/>
            <a:ext cx="2482418" cy="430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dirty="0"/>
              <a:t>WMR coordinates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2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B2173-4EBA-F7CA-A5EB-69D776205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7279-3859-D726-E219-2B5B63A1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95E06-2258-0822-CEA8-0E9A2015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86DC3-503A-56A1-D10C-8491DCEE1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8EE37DF-311A-0CBA-045B-3C9877B0FF6B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2. Dynamic model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C7CA0E2E-1DFE-1D6C-D0F6-43C9A8C007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2" y="1639386"/>
                <a:ext cx="11983797" cy="44789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no disturbance </a:t>
                </a:r>
              </a:p>
              <a:p>
                <a:pPr marL="0" indent="0" algn="just">
                  <a:buNone/>
                </a:pPr>
                <a:r>
                  <a:rPr lang="en-US" sz="2000" dirty="0">
                    <a:effectLst/>
                  </a:rPr>
                  <a:t>The dynamic model is derived by Lagrange formulation</a:t>
                </a:r>
                <a:r>
                  <a:rPr lang="en-US" sz="2000" dirty="0"/>
                  <a:t>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(7)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Where,</a:t>
                </a:r>
                <a:endParaRPr lang="en-US" sz="2000" dirty="0">
                  <a:effectLst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defines the </a:t>
                </a:r>
                <a:r>
                  <a:rPr lang="en-US" sz="2000" dirty="0" err="1"/>
                  <a:t>Lagrangian</a:t>
                </a:r>
                <a:r>
                  <a:rPr lang="en-US" sz="2000" dirty="0"/>
                  <a:t> (difference between kinetic and potential energy of the system), given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(8)</m:t>
                      </m:r>
                    </m:oMath>
                  </m:oMathPara>
                </a14:m>
                <a:endParaRPr lang="en-US" sz="2000" dirty="0"/>
              </a:p>
              <a:p>
                <a:pPr marL="690563" indent="-233363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: potential energy of the system</a:t>
                </a:r>
              </a:p>
              <a:p>
                <a:pPr marL="690563" indent="-233363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: kinetic energy of the WMR platform, derived as: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(9)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4572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/>
                  <a:t>: mass of the platform of the WMR without the driving wheels</a:t>
                </a:r>
              </a:p>
              <a:p>
                <a:pPr marL="4572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/>
                  <a:t>: moment of inertia of the WMR platform about the vertical axis through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C7CA0E2E-1DFE-1D6C-D0F6-43C9A8C00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2" y="1639386"/>
                <a:ext cx="11983797" cy="4478960"/>
              </a:xfrm>
              <a:prstGeom prst="rect">
                <a:avLst/>
              </a:prstGeom>
              <a:blipFill>
                <a:blip r:embed="rId3"/>
                <a:stretch>
                  <a:fillRect l="-661" t="-1633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17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9C009-C1AE-4D9A-DCFE-8248724AF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2ECA-7E73-56D6-8083-CBE70A3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33464-DA37-23E2-C24C-0E446F22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9DB55-4AEA-A422-065B-D5418CB4F9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0788DC1-3034-DB91-FD99-063E8AD50552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2. 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07F383CD-732A-B91D-BD7E-BF4893D05D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3" y="1639385"/>
                <a:ext cx="11691508" cy="47319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no disturbance  </a:t>
                </a:r>
              </a:p>
              <a:p>
                <a:pPr marL="0" indent="0" algn="just">
                  <a:buNone/>
                </a:pPr>
                <a:r>
                  <a:rPr lang="en-US" sz="2000" dirty="0">
                    <a:effectLst/>
                  </a:rPr>
                  <a:t>The dynamic model is derived by Lagrange formulation</a:t>
                </a:r>
                <a:r>
                  <a:rPr lang="en-US" sz="2000" dirty="0"/>
                  <a:t>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(7)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Where,</a:t>
                </a:r>
                <a:endParaRPr lang="en-US" sz="2000" dirty="0">
                  <a:effectLst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the general coordinate,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is the Lagrange multiplier. </a:t>
                </a:r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is the matrix of kinematic constraint coefficients satisfying: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     (10)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is the general force acting on the system</a:t>
                </a:r>
              </a:p>
              <a:p>
                <a:pPr marL="690563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force in the x-axis direction        </a:t>
                </a:r>
              </a:p>
              <a:p>
                <a:pPr marL="690563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dirty="0"/>
                      <m:t>:</m:t>
                    </m:r>
                  </m:oMath>
                </a14:m>
                <a:r>
                  <a:rPr lang="en-US" sz="2000" dirty="0"/>
                  <a:t> force in the y-axis direction</a:t>
                </a: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07F383CD-732A-B91D-BD7E-BF4893D05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3" y="1639385"/>
                <a:ext cx="11691508" cy="4731917"/>
              </a:xfrm>
              <a:prstGeom prst="rect">
                <a:avLst/>
              </a:prstGeom>
              <a:blipFill>
                <a:blip r:embed="rId3"/>
                <a:stretch>
                  <a:fillRect l="-782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CD9E6739-A025-B062-7BC6-C13A44A754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4258" y="5181812"/>
                <a:ext cx="5199539" cy="118949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the torque on the robot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torques applied to the right and left wheels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CD9E6739-A025-B062-7BC6-C13A44A7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58" y="5181812"/>
                <a:ext cx="5199539" cy="1189490"/>
              </a:xfrm>
              <a:prstGeom prst="rect">
                <a:avLst/>
              </a:prstGeom>
              <a:blipFill>
                <a:blip r:embed="rId4"/>
                <a:stretch>
                  <a:fillRect l="-1055" t="-513" r="-1172" b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77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4F0E3-ADE7-BA8D-63DB-B407C342D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8125-779B-C66E-CC7F-389F873C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598E1-22B1-803D-7D80-B149D791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D1693-40E6-ABF7-1135-0C9E853A47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095660E-92E8-3657-E60A-DDEAE9898219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2. 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1E9121AE-1376-02CB-FE41-48ADD981DD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3" y="1639385"/>
                <a:ext cx="11691508" cy="47319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no disturbance </a:t>
                </a:r>
              </a:p>
              <a:p>
                <a:pPr marL="0" indent="0" algn="just">
                  <a:buNone/>
                </a:pPr>
                <a:r>
                  <a:rPr lang="en-US" sz="2000" dirty="0">
                    <a:effectLst/>
                  </a:rPr>
                  <a:t>According to Lagrange formulation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</m:oMath>
                </a14:m>
                <a:r>
                  <a:rPr lang="en-US" sz="2000" dirty="0"/>
                  <a:t>, the following differential equations are obtained: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acc>
                                  <m:accPr>
                                    <m:chr m:val="̈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acc>
                              <m:accPr>
                                <m:chr m:val="̈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eqAr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0" i="1" kern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(11)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US" sz="2000" dirty="0">
                    <a:effectLst/>
                  </a:rPr>
                  <a:t>Or w</a:t>
                </a:r>
                <a:r>
                  <a:rPr lang="en-US" sz="2000" dirty="0"/>
                  <a:t>ritten in matrix form as: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acc>
                    <m:acc>
                      <m:accPr>
                        <m:chr m:val="̈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    (12)</m:t>
                    </m:r>
                  </m:oMath>
                </a14:m>
                <a:endParaRPr lang="en-US" sz="2400" dirty="0"/>
              </a:p>
              <a:p>
                <a:pPr marL="0" indent="0" algn="just">
                  <a:buNone/>
                </a:pPr>
                <a:r>
                  <a:rPr lang="en-US" sz="2000" dirty="0">
                    <a:effectLst/>
                  </a:rPr>
                  <a:t>Where,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1E9121AE-1376-02CB-FE41-48ADD981D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3" y="1639385"/>
                <a:ext cx="11691508" cy="4731917"/>
              </a:xfrm>
              <a:prstGeom prst="rect">
                <a:avLst/>
              </a:prstGeom>
              <a:blipFill>
                <a:blip r:embed="rId3"/>
                <a:stretch>
                  <a:fillRect l="-678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88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3AA56-B168-3911-E8A4-9548E2C49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51C4-5D2F-3CE8-4424-75D22DEF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13E53-81D8-AFE8-3DDC-E5FA401E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A044-D832-1B06-5FFC-84AECFD33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BFE8827-4B12-F23F-83B6-76C6616A5ECF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2. Dynamic model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516EFF76-F689-0EBB-5AF2-372039762F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2" y="1639385"/>
                <a:ext cx="11983797" cy="47319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no disturbance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acc>
                        <m:accPr>
                          <m:chr m:val="̈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           (12)</m:t>
                      </m:r>
                    </m:oMath>
                  </m:oMathPara>
                </a14:m>
                <a:endParaRPr lang="en-US" sz="2200" dirty="0"/>
              </a:p>
              <a:p>
                <a:pPr marL="0" indent="0" algn="just">
                  <a:buNone/>
                </a:pPr>
                <a:r>
                  <a:rPr lang="en-US" sz="2000" dirty="0"/>
                  <a:t>The kinematics of the WMR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(2) </m:t>
                    </m:r>
                  </m:oMath>
                </a14:m>
                <a:r>
                  <a:rPr lang="en-US" sz="2000" dirty="0"/>
                  <a:t>can be written in matrix form as: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(13)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b="0" dirty="0"/>
                  <a:t>Where  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US" sz="2000" dirty="0">
                    <a:effectLst/>
                  </a:rPr>
                  <a:t>Taking the time derivative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(13)</m:t>
                    </m:r>
                  </m:oMath>
                </a14:m>
                <a:r>
                  <a:rPr lang="en-US" sz="2000" dirty="0"/>
                  <a:t>:          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          (14)</m:t>
                    </m:r>
                  </m:oMath>
                </a14:m>
                <a:endParaRPr lang="en-US" sz="2400" dirty="0"/>
              </a:p>
              <a:p>
                <a:pPr marL="0" indent="0" algn="just">
                  <a:buNone/>
                </a:pPr>
                <a:r>
                  <a:rPr lang="en-US" sz="2000" dirty="0"/>
                  <a:t>Substitute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(14)</m:t>
                    </m:r>
                  </m:oMath>
                </a14:m>
                <a:r>
                  <a:rPr lang="en-US" sz="2000" dirty="0"/>
                  <a:t> into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(12)</m:t>
                    </m:r>
                  </m:oMath>
                </a14:m>
                <a:r>
                  <a:rPr lang="en-US" sz="2000" dirty="0"/>
                  <a:t> :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acc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acc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(15)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Multiply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(15)</m:t>
                    </m:r>
                  </m:oMath>
                </a14:m>
                <a:r>
                  <a:rPr lang="en-US" sz="2000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gives:                  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               (16)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>
                    <a:effectLst/>
                  </a:rPr>
                  <a:t>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acc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acc>
                      <m:accPr>
                        <m:chr m:val="̇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effectLst/>
                </a:endParaRP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516EFF76-F689-0EBB-5AF2-372039762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2" y="1639385"/>
                <a:ext cx="11983797" cy="4731917"/>
              </a:xfrm>
              <a:prstGeom prst="rect">
                <a:avLst/>
              </a:prstGeom>
              <a:blipFill>
                <a:blip r:embed="rId3"/>
                <a:stretch>
                  <a:fillRect l="-66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3921B20-1014-1846-AC27-9E1CB8930DD3}"/>
              </a:ext>
            </a:extLst>
          </p:cNvPr>
          <p:cNvSpPr/>
          <p:nvPr/>
        </p:nvSpPr>
        <p:spPr>
          <a:xfrm>
            <a:off x="4021397" y="4841087"/>
            <a:ext cx="3205314" cy="40702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D381C-0598-A002-B088-45525805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8263-59EA-E173-D31C-1CDB1ACC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9E617-C0B2-DA4B-653C-36EB0A75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CEBB1B-50F2-2D48-0568-541C5BE027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FF38CC3-8EF5-3870-E5D7-C075B37CEBB0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2. Dynamic model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DCB0D422-9175-D9A6-E954-276637E1B2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2" y="1639385"/>
                <a:ext cx="11983797" cy="47319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wheel slip and external disturbances 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The </a:t>
                </a:r>
                <a:r>
                  <a:rPr lang="en-US" sz="2000" dirty="0" err="1"/>
                  <a:t>Lagrangian</a:t>
                </a:r>
                <a:r>
                  <a:rPr lang="en-US" sz="2000" dirty="0"/>
                  <a:t> is defined as: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(17)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    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en-US" sz="24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4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𝜙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𝑅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en-US" sz="24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4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𝑅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 +</m:t>
                                    </m:r>
                                    <m:f>
                                      <m:f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  <m:sup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en-US" sz="24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4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𝜙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𝑅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en-US" sz="24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4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𝛾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4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𝐿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 +</m:t>
                                    </m:r>
                                    <m:f>
                                      <m:f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 dirty="0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  <m:sup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eqArr>
                          </m:e>
                        </m:d>
                      </m:e>
                    </m:d>
                  </m:oMath>
                </a14:m>
                <a:endParaRPr lang="en-US" sz="2400" dirty="0">
                  <a:effectLst/>
                </a:endParaRPr>
              </a:p>
              <a:p>
                <a:pPr marL="690563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000" dirty="0"/>
                  <a:t>: mass of each wheel</a:t>
                </a:r>
              </a:p>
              <a:p>
                <a:pPr marL="690563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000" dirty="0"/>
                  <a:t>: the moment of inertia of each driving wheel about its rotational axis</a:t>
                </a:r>
              </a:p>
              <a:p>
                <a:pPr marL="690563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000" dirty="0"/>
                  <a:t>: the moment of inertia of each driving wheel about its diameter axis</a:t>
                </a:r>
              </a:p>
              <a:p>
                <a:pPr marL="690563" indent="-233363"/>
                <a:endParaRPr lang="en-US" sz="2000" dirty="0"/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DCB0D422-9175-D9A6-E954-276637E1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2" y="1639385"/>
                <a:ext cx="11983797" cy="4731917"/>
              </a:xfrm>
              <a:prstGeom prst="rect">
                <a:avLst/>
              </a:prstGeom>
              <a:blipFill>
                <a:blip r:embed="rId3"/>
                <a:stretch>
                  <a:fillRect l="-66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983CBC-6DA6-5F7B-E756-DD94827DBDB2}"/>
              </a:ext>
            </a:extLst>
          </p:cNvPr>
          <p:cNvSpPr txBox="1"/>
          <p:nvPr/>
        </p:nvSpPr>
        <p:spPr>
          <a:xfrm>
            <a:off x="7763780" y="3224339"/>
            <a:ext cx="481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the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kinetic energy of the right wheel.</a:t>
            </a:r>
            <a:endParaRPr lang="en-US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0ADE0-0590-B059-C72E-2C85A782BC69}"/>
              </a:ext>
            </a:extLst>
          </p:cNvPr>
          <p:cNvSpPr txBox="1"/>
          <p:nvPr/>
        </p:nvSpPr>
        <p:spPr>
          <a:xfrm>
            <a:off x="7763780" y="3805288"/>
            <a:ext cx="481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the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kinetic energy of the left wheel.</a:t>
            </a:r>
            <a:endParaRPr lang="en-US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40BD6-4F46-DD12-999B-81AA8ED8E633}"/>
              </a:ext>
            </a:extLst>
          </p:cNvPr>
          <p:cNvSpPr txBox="1"/>
          <p:nvPr/>
        </p:nvSpPr>
        <p:spPr>
          <a:xfrm>
            <a:off x="6960224" y="2591384"/>
            <a:ext cx="489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the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kinetic energy of the WMR platform.</a:t>
            </a:r>
            <a:endParaRPr lang="en-US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9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80390-80DC-8557-31E2-387B9B6F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A7CE-F7F8-FC71-8388-37BBECCF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FB14A-ECC1-1006-DEB2-D2EE5DA5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6E8E4-1447-3D62-0526-A5E160D6B8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AA10807-985B-20B6-4CB3-73EA566CE8E1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2. Dynamic model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B5AFB741-B658-2BBB-BD28-FC6B2B85DF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2" y="1639385"/>
                <a:ext cx="11983797" cy="47319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wheel slip and external disturbances </a:t>
                </a:r>
                <a:endParaRPr lang="en-US" sz="2400" dirty="0">
                  <a:effectLst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Based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sz="2000" dirty="0"/>
                  <a:t> the nonholonomic constraint equations can be written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fun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   (18)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/>
                  <a:t>Similarly, the Lagrange formulation can be obtained as: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000" dirty="0"/>
                  <a:t>illustrates model uncertainties and unknown disturbances,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is the input transformation matrix.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8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the general Lagrange coordinate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8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which satisfies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B5AFB741-B658-2BBB-BD28-FC6B2B85D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2" y="1639385"/>
                <a:ext cx="11983797" cy="4731917"/>
              </a:xfrm>
              <a:prstGeom prst="rect">
                <a:avLst/>
              </a:prstGeom>
              <a:blipFill>
                <a:blip r:embed="rId3"/>
                <a:stretch>
                  <a:fillRect l="-661" t="-1546" r="-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138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FFE-46B7-1980-29DF-A9EA29AE9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893E-3AFF-2C81-9540-EFF4C230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89F3C-926C-78AE-1755-679F2E54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4BBE-9BEE-6242-FBC3-A68C6E3940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FE455DE-3C9D-928B-BE8C-3F9AF44D48C7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2. Dynamic model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13F7D2AF-E543-0779-9255-CD97E6E30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2" y="1639385"/>
                <a:ext cx="11775595" cy="47319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wheel slip and external disturbances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sz="2000" dirty="0"/>
                  <a:t>Solve the Lagrange equation gives: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acc>
                    <m:acc>
                      <m:accPr>
                        <m:chr m:val="̈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  </a:t>
                </a:r>
                <a:r>
                  <a:rPr lang="en-US" sz="2000" dirty="0"/>
                  <a:t>where:</a:t>
                </a:r>
                <a:r>
                  <a:rPr lang="en-US" sz="2400" i="1" dirty="0">
                    <a:latin typeface="Cambria Math" panose="02040503050406030204" pitchFamily="18" charset="0"/>
                  </a:rPr>
                  <a:t>    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sz="2200" b="0" i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200" b="0" i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effectLst/>
                </a:endParaRP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13F7D2AF-E543-0779-9255-CD97E6E3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2" y="1639385"/>
                <a:ext cx="11775595" cy="4731917"/>
              </a:xfrm>
              <a:prstGeom prst="rect">
                <a:avLst/>
              </a:prstGeom>
              <a:blipFill>
                <a:blip r:embed="rId3"/>
                <a:stretch>
                  <a:fillRect l="-673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16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1773-D7BB-AA4D-58D7-1A0C8D8A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315-38C3-BA73-EC00-3D092291E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0E5B2-74BD-5D08-31FA-BEB48D23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9954D-5B3E-3A60-0F69-0D2E316F76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5B6CFDE-5B99-E08C-C4A6-C06505263D86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2. Dynamic model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FC3FE5C2-1A74-4A42-40F9-E0482C655D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2" y="1639385"/>
                <a:ext cx="12898198" cy="47319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wheel slip and external disturbances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dirty="0"/>
                  <a:t>The actual kinematics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can be written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     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  </a:t>
                </a:r>
                <a:r>
                  <a:rPr lang="en-US" sz="2000" dirty="0"/>
                  <a:t>where:</a:t>
                </a:r>
                <a:r>
                  <a:rPr lang="en-US" sz="2400" i="1" dirty="0">
                    <a:latin typeface="Cambria Math" panose="02040503050406030204" pitchFamily="18" charset="0"/>
                  </a:rPr>
                  <a:t>    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effectLst/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000" b="0" i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  , 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>
                  <a:effectLst/>
                </a:endParaRP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FC3FE5C2-1A74-4A42-40F9-E0482C655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2" y="1639385"/>
                <a:ext cx="12898198" cy="4731917"/>
              </a:xfrm>
              <a:prstGeom prst="rect">
                <a:avLst/>
              </a:prstGeom>
              <a:blipFill>
                <a:blip r:embed="rId3"/>
                <a:stretch>
                  <a:fillRect l="-614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4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9282D-EB5F-0088-E43D-F176EB91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EF46-E09A-1CEA-6107-8CAF0C5AD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82DE9-082F-989F-D6BC-5FF735B9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9B822-790E-C183-A1D7-3907D3638E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DDF53F3-A215-E70B-C90C-6511BD4D623B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2. Dynamic model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2D4340B4-0543-867F-0A2D-725CE36F6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2" y="1639385"/>
                <a:ext cx="11983797" cy="47319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wheel slip and external disturbances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acc>
                        <m:accPr>
                          <m:chr m:val="̈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</m:oMathPara>
                </a14:m>
                <a:endParaRPr lang="en-US" sz="2400" kern="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effectLst/>
                  </a:rPr>
                  <a:t>Taking the time derivative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(21)</m:t>
                    </m:r>
                  </m:oMath>
                </a14:m>
                <a:r>
                  <a:rPr lang="en-US" sz="2000" dirty="0"/>
                  <a:t>:          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(22)</m:t>
                    </m:r>
                  </m:oMath>
                </a14:m>
                <a:endParaRPr lang="en-US" sz="2400" dirty="0"/>
              </a:p>
              <a:p>
                <a:pPr marL="0" indent="0" algn="just">
                  <a:buNone/>
                </a:pPr>
                <a:r>
                  <a:rPr lang="en-US" sz="2000" dirty="0"/>
                  <a:t>Substitute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(22)</m:t>
                    </m:r>
                  </m:oMath>
                </a14:m>
                <a:r>
                  <a:rPr lang="en-US" sz="2000" dirty="0"/>
                  <a:t> into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(20)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000" dirty="0"/>
                  <a:t>and multiply both sides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000" dirty="0"/>
                  <a:t> gives the actual dynamic model: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̇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𝐵𝑣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acc>
                      <m:accPr>
                        <m:chr m:val="̈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acc>
                      <m:accPr>
                        <m:chr m:val="̈"/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  (23)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>
                    <a:effectLst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 ;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acc>
                      <m:accPr>
                        <m:chr m:val="̅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dirty="0">
                  <a:effectLst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20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acc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𝑎𝑟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acc>
                      <m:accPr>
                        <m:chr m:val="̇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</m:t>
                    </m:r>
                  </m:oMath>
                </a14:m>
                <a:endParaRPr lang="en-US" sz="2000" b="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  ,</m:t>
                      </m:r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ffectLst/>
                </a:endParaRP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2D4340B4-0543-867F-0A2D-725CE36F6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2" y="1639385"/>
                <a:ext cx="11983797" cy="4731917"/>
              </a:xfrm>
              <a:prstGeom prst="rect">
                <a:avLst/>
              </a:prstGeom>
              <a:blipFill>
                <a:blip r:embed="rId3"/>
                <a:stretch>
                  <a:fillRect l="-661" t="-1546" b="-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E130954-7D8B-5573-0CDC-B66BE5C361BD}"/>
              </a:ext>
            </a:extLst>
          </p:cNvPr>
          <p:cNvSpPr/>
          <p:nvPr/>
        </p:nvSpPr>
        <p:spPr>
          <a:xfrm>
            <a:off x="2949678" y="3303637"/>
            <a:ext cx="5240593" cy="42278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089030"/>
            <a:ext cx="10448515" cy="15910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FORMATION TRACKING CONTROL FOR MULTI-ROBOT SYSTEMS BASED ON REINFORCEMENT LEARNING - ADP APPROACH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A3F6439-C10E-4C05-9779-E4B490EAB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51715"/>
              </p:ext>
            </p:extLst>
          </p:nvPr>
        </p:nvGraphicFramePr>
        <p:xfrm>
          <a:off x="386633" y="4704259"/>
          <a:ext cx="8297337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290">
                  <a:extLst>
                    <a:ext uri="{9D8B030D-6E8A-4147-A177-3AD203B41FA5}">
                      <a16:colId xmlns:a16="http://schemas.microsoft.com/office/drawing/2014/main" val="28463737"/>
                    </a:ext>
                  </a:extLst>
                </a:gridCol>
                <a:gridCol w="4928047">
                  <a:extLst>
                    <a:ext uri="{9D8B030D-6E8A-4147-A177-3AD203B41FA5}">
                      <a16:colId xmlns:a16="http://schemas.microsoft.com/office/drawing/2014/main" val="304947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</a:rPr>
                        <a:t>Student: Võ </a:t>
                      </a:r>
                      <a:r>
                        <a:rPr lang="en-US" sz="2000" b="0" kern="1200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</a:rPr>
                        <a:t>Khôi</a:t>
                      </a:r>
                      <a:r>
                        <a:rPr lang="en-US" sz="2000" b="0" kern="1200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</a:rPr>
                        <a:t> Thành </a:t>
                      </a:r>
                      <a:r>
                        <a:rPr lang="en-US" sz="2000" b="0" kern="1200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</a:rPr>
                        <a:t>Sơn</a:t>
                      </a:r>
                      <a:endParaRPr lang="en-US" sz="2000" b="0" kern="1200" dirty="0">
                        <a:solidFill>
                          <a:srgbClr val="C00000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</a:rPr>
                        <a:t>–  20202768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3855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B9B494-5A4C-4A9B-B79D-EDE846008BC7}"/>
              </a:ext>
            </a:extLst>
          </p:cNvPr>
          <p:cNvSpPr txBox="1">
            <a:spLocks/>
          </p:cNvSpPr>
          <p:nvPr/>
        </p:nvSpPr>
        <p:spPr>
          <a:xfrm>
            <a:off x="386633" y="4247059"/>
            <a:ext cx="9983824" cy="4572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Lato" panose="020F0502020204030203" pitchFamily="34" charset="0"/>
              </a:rPr>
              <a:t>Instructor: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 pitchFamily="34" charset="0"/>
              </a:rPr>
              <a:t>Vũ</a:t>
            </a:r>
            <a:r>
              <a:rPr lang="en-US" sz="2000" dirty="0">
                <a:solidFill>
                  <a:srgbClr val="C00000"/>
                </a:solidFill>
                <a:latin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 pitchFamily="34" charset="0"/>
              </a:rPr>
              <a:t>Thị</a:t>
            </a:r>
            <a:r>
              <a:rPr lang="en-US" sz="2000" dirty="0">
                <a:solidFill>
                  <a:srgbClr val="C00000"/>
                </a:solidFill>
                <a:latin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 pitchFamily="34" charset="0"/>
              </a:rPr>
              <a:t>Thúy</a:t>
            </a:r>
            <a:r>
              <a:rPr lang="en-US" sz="2000" dirty="0">
                <a:solidFill>
                  <a:srgbClr val="C00000"/>
                </a:solidFill>
                <a:latin typeface="Lato" panose="020F0502020204030203" pitchFamily="34" charset="0"/>
              </a:rPr>
              <a:t> Nga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0A0803B-73BE-8401-90B8-E73230D22858}"/>
              </a:ext>
            </a:extLst>
          </p:cNvPr>
          <p:cNvSpPr txBox="1">
            <a:spLocks/>
          </p:cNvSpPr>
          <p:nvPr/>
        </p:nvSpPr>
        <p:spPr>
          <a:xfrm>
            <a:off x="208204" y="875964"/>
            <a:ext cx="11514528" cy="436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b="1" dirty="0"/>
              <a:t>C. WMR simulation implementation:</a:t>
            </a:r>
          </a:p>
          <a:p>
            <a:pPr marL="568325" indent="-334963" algn="just"/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1" name="Picture 10" descr="A diagram of a computer">
            <a:extLst>
              <a:ext uri="{FF2B5EF4-FFF2-40B4-BE49-F238E27FC236}">
                <a16:creationId xmlns:a16="http://schemas.microsoft.com/office/drawing/2014/main" id="{FB42EEEE-2FBE-8191-5BD1-7B47608CA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009"/>
            <a:ext cx="12096015" cy="45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0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2825441"/>
            <a:ext cx="6668817" cy="923982"/>
          </a:xfrm>
        </p:spPr>
        <p:txBody>
          <a:bodyPr lIns="91440" tIns="45720" rIns="91440" bIns="45720" anchor="t"/>
          <a:lstStyle/>
          <a:p>
            <a:pPr marL="172720" algn="ctr"/>
            <a:r>
              <a:rPr lang="en-US" sz="3200" dirty="0">
                <a:latin typeface="Lato"/>
                <a:ea typeface="Lato"/>
                <a:cs typeface="Lato"/>
              </a:rPr>
              <a:t>Multi-agent control design using traditional method</a:t>
            </a:r>
            <a:br>
              <a:rPr lang="en-US" sz="3200" dirty="0"/>
            </a:br>
            <a:r>
              <a:rPr lang="en-US" sz="3200" dirty="0">
                <a:latin typeface="Lato"/>
                <a:ea typeface="Lato"/>
                <a:cs typeface="Lato"/>
              </a:rPr>
              <a:t>​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66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Multi-agent control using consensus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DA316-636F-4602-93AF-822B27979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A. Control objective: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FA059B2-266B-4D2E-A7EF-1CC1308D1643}"/>
              </a:ext>
            </a:extLst>
          </p:cNvPr>
          <p:cNvSpPr txBox="1">
            <a:spLocks/>
          </p:cNvSpPr>
          <p:nvPr/>
        </p:nvSpPr>
        <p:spPr>
          <a:xfrm>
            <a:off x="360341" y="1336068"/>
            <a:ext cx="11514527" cy="44957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en-US" sz="2400" dirty="0">
                <a:latin typeface="Lato"/>
                <a:ea typeface="Lato"/>
                <a:cs typeface="Lato"/>
              </a:rPr>
              <a:t>The consensus algorithm is utilized for agents with single-integrator and double-integrator dynamics to achieve common information states. </a:t>
            </a:r>
          </a:p>
          <a:p>
            <a:pPr algn="just">
              <a:buFontTx/>
              <a:buChar char="-"/>
            </a:pPr>
            <a:r>
              <a:rPr lang="en-US" sz="2400" dirty="0">
                <a:latin typeface="Lato"/>
                <a:ea typeface="Lato"/>
                <a:cs typeface="Lato"/>
              </a:rPr>
              <a:t>Distributed control law is implemented for each agent to ensure formation tracking while accurately following predefined trajectories.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>
                <a:latin typeface="Lato"/>
                <a:ea typeface="Lato"/>
                <a:cs typeface="Lato"/>
                <a:sym typeface="Wingdings" panose="05000000000000000000" pitchFamily="2" charset="2"/>
              </a:rPr>
              <a:t> Apply the control algorithm to the WMR system.</a:t>
            </a:r>
            <a:endParaRPr lang="en-US" sz="2400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315907-2768-0AAE-A935-1537F2D195E4}"/>
              </a:ext>
            </a:extLst>
          </p:cNvPr>
          <p:cNvSpPr/>
          <p:nvPr/>
        </p:nvSpPr>
        <p:spPr>
          <a:xfrm>
            <a:off x="3005493" y="4017065"/>
            <a:ext cx="1795992" cy="890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Multi-agent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7B04F1-9DA3-1565-8DCC-AAC9D125E150}"/>
                  </a:ext>
                </a:extLst>
              </p:cNvPr>
              <p:cNvSpPr/>
              <p:nvPr/>
            </p:nvSpPr>
            <p:spPr>
              <a:xfrm>
                <a:off x="8974287" y="4024938"/>
                <a:ext cx="1795992" cy="8909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WMR agent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𝑡h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7B04F1-9DA3-1565-8DCC-AAC9D125E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287" y="4024938"/>
                <a:ext cx="1795992" cy="890937"/>
              </a:xfrm>
              <a:prstGeom prst="rect">
                <a:avLst/>
              </a:prstGeom>
              <a:blipFill>
                <a:blip r:embed="rId2"/>
                <a:stretch>
                  <a:fillRect r="-365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7E761-7B68-839A-AB43-054BB0C270D5}"/>
              </a:ext>
            </a:extLst>
          </p:cNvPr>
          <p:cNvCxnSpPr>
            <a:cxnSpLocks/>
          </p:cNvCxnSpPr>
          <p:nvPr/>
        </p:nvCxnSpPr>
        <p:spPr>
          <a:xfrm flipV="1">
            <a:off x="10770279" y="4466597"/>
            <a:ext cx="1139570" cy="381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1DCEA08-3113-9AB8-3EBC-8B163181DFF0}"/>
              </a:ext>
            </a:extLst>
          </p:cNvPr>
          <p:cNvSpPr/>
          <p:nvPr/>
        </p:nvSpPr>
        <p:spPr>
          <a:xfrm>
            <a:off x="5866372" y="4021129"/>
            <a:ext cx="2007657" cy="8909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 linearization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33B442-5C7D-38C0-907F-5B26E09E1868}"/>
              </a:ext>
            </a:extLst>
          </p:cNvPr>
          <p:cNvCxnSpPr>
            <a:cxnSpLocks/>
            <a:stCxn id="30" idx="3"/>
            <a:endCxn id="9" idx="1"/>
          </p:cNvCxnSpPr>
          <p:nvPr/>
        </p:nvCxnSpPr>
        <p:spPr>
          <a:xfrm>
            <a:off x="7874029" y="4466597"/>
            <a:ext cx="1100258" cy="381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842EDE-FA62-4312-910B-80CC1F4CDF59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>
            <a:off x="4801485" y="4462534"/>
            <a:ext cx="1064887" cy="40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66B7A69-4F5F-5E14-E982-D9F849672401}"/>
              </a:ext>
            </a:extLst>
          </p:cNvPr>
          <p:cNvSpPr txBox="1"/>
          <p:nvPr/>
        </p:nvSpPr>
        <p:spPr>
          <a:xfrm>
            <a:off x="7941558" y="5195800"/>
            <a:ext cx="96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states</a:t>
            </a:r>
          </a:p>
        </p:txBody>
      </p:sp>
      <p:cxnSp>
        <p:nvCxnSpPr>
          <p:cNvPr id="61" name="Straight Arrow Connector 14">
            <a:extLst>
              <a:ext uri="{FF2B5EF4-FFF2-40B4-BE49-F238E27FC236}">
                <a16:creationId xmlns:a16="http://schemas.microsoft.com/office/drawing/2014/main" id="{3E0010AF-5F14-A741-BBB0-1E211277DEA7}"/>
              </a:ext>
            </a:extLst>
          </p:cNvPr>
          <p:cNvCxnSpPr>
            <a:cxnSpLocks/>
            <a:stCxn id="9" idx="2"/>
            <a:endCxn id="30" idx="2"/>
          </p:cNvCxnSpPr>
          <p:nvPr/>
        </p:nvCxnSpPr>
        <p:spPr>
          <a:xfrm rot="5400000" flipH="1">
            <a:off x="8369337" y="3412929"/>
            <a:ext cx="3810" cy="3002082"/>
          </a:xfrm>
          <a:prstGeom prst="bentConnector3">
            <a:avLst>
              <a:gd name="adj1" fmla="val -17680000"/>
            </a:avLst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057135-0270-E328-A041-6A200CE3D811}"/>
              </a:ext>
            </a:extLst>
          </p:cNvPr>
          <p:cNvCxnSpPr>
            <a:cxnSpLocks/>
            <a:stCxn id="96" idx="6"/>
            <a:endCxn id="7" idx="1"/>
          </p:cNvCxnSpPr>
          <p:nvPr/>
        </p:nvCxnSpPr>
        <p:spPr>
          <a:xfrm>
            <a:off x="2153040" y="4460600"/>
            <a:ext cx="852453" cy="19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D0D6F910-2CB2-A233-83F2-38C8F0550D83}"/>
              </a:ext>
            </a:extLst>
          </p:cNvPr>
          <p:cNvSpPr/>
          <p:nvPr/>
        </p:nvSpPr>
        <p:spPr>
          <a:xfrm>
            <a:off x="1731434" y="4269298"/>
            <a:ext cx="421606" cy="38260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7EBB46-222A-684D-5620-9E83B5D6980D}"/>
              </a:ext>
            </a:extLst>
          </p:cNvPr>
          <p:cNvSpPr txBox="1"/>
          <p:nvPr/>
        </p:nvSpPr>
        <p:spPr>
          <a:xfrm>
            <a:off x="1539790" y="4367293"/>
            <a:ext cx="4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A92C3D2-8861-F14A-2440-BF1AC9D72634}"/>
              </a:ext>
            </a:extLst>
          </p:cNvPr>
          <p:cNvSpPr txBox="1"/>
          <p:nvPr/>
        </p:nvSpPr>
        <p:spPr>
          <a:xfrm>
            <a:off x="1391542" y="4041278"/>
            <a:ext cx="421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+</a:t>
            </a:r>
          </a:p>
        </p:txBody>
      </p:sp>
      <p:cxnSp>
        <p:nvCxnSpPr>
          <p:cNvPr id="115" name="Straight Arrow Connector 14">
            <a:extLst>
              <a:ext uri="{FF2B5EF4-FFF2-40B4-BE49-F238E27FC236}">
                <a16:creationId xmlns:a16="http://schemas.microsoft.com/office/drawing/2014/main" id="{5F2962D1-07DC-BF8A-5C71-0CB6914E04E2}"/>
              </a:ext>
            </a:extLst>
          </p:cNvPr>
          <p:cNvCxnSpPr>
            <a:cxnSpLocks/>
            <a:stCxn id="171" idx="2"/>
            <a:endCxn id="96" idx="4"/>
          </p:cNvCxnSpPr>
          <p:nvPr/>
        </p:nvCxnSpPr>
        <p:spPr>
          <a:xfrm rot="5400000">
            <a:off x="6516997" y="-114159"/>
            <a:ext cx="191302" cy="9340821"/>
          </a:xfrm>
          <a:prstGeom prst="bentConnector3">
            <a:avLst>
              <a:gd name="adj1" fmla="val 824151"/>
            </a:avLst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B562E43-84EF-AF23-C398-85738FA2497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814928" y="4460600"/>
            <a:ext cx="916506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C7AFEFD-C267-3BBB-A0B0-9AEE4C76DF8A}"/>
              </a:ext>
            </a:extLst>
          </p:cNvPr>
          <p:cNvSpPr/>
          <p:nvPr/>
        </p:nvSpPr>
        <p:spPr>
          <a:xfrm>
            <a:off x="101987" y="3972929"/>
            <a:ext cx="1383212" cy="52678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805D45E-EF24-8A51-624D-DBC585290289}"/>
                  </a:ext>
                </a:extLst>
              </p:cNvPr>
              <p:cNvSpPr/>
              <p:nvPr/>
            </p:nvSpPr>
            <p:spPr>
              <a:xfrm>
                <a:off x="4929706" y="3975603"/>
                <a:ext cx="611533" cy="462925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805D45E-EF24-8A51-624D-DBC585290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706" y="3975603"/>
                <a:ext cx="611533" cy="46292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18CDD9E-C606-2995-B188-71C67A488BAA}"/>
                  </a:ext>
                </a:extLst>
              </p:cNvPr>
              <p:cNvSpPr/>
              <p:nvPr/>
            </p:nvSpPr>
            <p:spPr>
              <a:xfrm>
                <a:off x="7955012" y="3983089"/>
                <a:ext cx="460249" cy="462925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18CDD9E-C606-2995-B188-71C67A488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12" y="3983089"/>
                <a:ext cx="460249" cy="462925"/>
              </a:xfrm>
              <a:prstGeom prst="rect">
                <a:avLst/>
              </a:prstGeom>
              <a:blipFill>
                <a:blip r:embed="rId4"/>
                <a:stretch>
                  <a:fillRect l="-1333" b="-526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3E0416E-1F4A-0B4C-5AB6-237C13325D81}"/>
                  </a:ext>
                </a:extLst>
              </p:cNvPr>
              <p:cNvSpPr/>
              <p:nvPr/>
            </p:nvSpPr>
            <p:spPr>
              <a:xfrm>
                <a:off x="7972806" y="4390171"/>
                <a:ext cx="460249" cy="462925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3E0416E-1F4A-0B4C-5AB6-237C13325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06" y="4390171"/>
                <a:ext cx="460249" cy="462925"/>
              </a:xfrm>
              <a:prstGeom prst="rect">
                <a:avLst/>
              </a:prstGeom>
              <a:blipFill>
                <a:blip r:embed="rId5"/>
                <a:stretch>
                  <a:fillRect l="-4000" b="-526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94A4BD50-7D81-9BC4-BA32-A8CBC4725E34}"/>
                  </a:ext>
                </a:extLst>
              </p:cNvPr>
              <p:cNvSpPr/>
              <p:nvPr/>
            </p:nvSpPr>
            <p:spPr>
              <a:xfrm>
                <a:off x="2109644" y="3961098"/>
                <a:ext cx="611533" cy="462925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94A4BD50-7D81-9BC4-BA32-A8CBC472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644" y="3961098"/>
                <a:ext cx="611533" cy="46292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TextBox 170">
            <a:extLst>
              <a:ext uri="{FF2B5EF4-FFF2-40B4-BE49-F238E27FC236}">
                <a16:creationId xmlns:a16="http://schemas.microsoft.com/office/drawing/2014/main" id="{A62E9D38-A5BA-F2C6-2495-01079E8EDBC2}"/>
              </a:ext>
            </a:extLst>
          </p:cNvPr>
          <p:cNvSpPr txBox="1"/>
          <p:nvPr/>
        </p:nvSpPr>
        <p:spPr>
          <a:xfrm>
            <a:off x="10800458" y="4029713"/>
            <a:ext cx="96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81047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173EC-4C27-1551-D319-7FCEC8D71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6A603E42-AAD7-0136-D441-5660BE4D3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80" y="1954914"/>
            <a:ext cx="3384535" cy="338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E98DA-3513-C1C1-444E-70542007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Multi-agent control using consensus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6D1A7-6FCA-BDFD-A022-00EC767A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E695E-39E4-9706-9406-0BEE2216AB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A. Control objective: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6A54999E-0839-A171-EA3E-9CCA654875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336068"/>
                <a:ext cx="11514527" cy="4799261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>
                    <a:latin typeface="Lato"/>
                    <a:ea typeface="Lato"/>
                    <a:cs typeface="Lato"/>
                  </a:rPr>
                  <a:t>Each agent interacts and exchanges relevant information with other agents through the communication graph</a:t>
                </a:r>
                <a:r>
                  <a:rPr lang="en-US" sz="2200" dirty="0">
                    <a:latin typeface="Lato"/>
                    <a:ea typeface="Lato"/>
                    <a:cs typeface="Lato"/>
                    <a:sym typeface="Wingdings" panose="05000000000000000000" pitchFamily="2" charset="2"/>
                  </a:rPr>
                  <a:t>.</a:t>
                </a:r>
              </a:p>
              <a:p>
                <a:pPr algn="just">
                  <a:buFontTx/>
                  <a:buChar char="-"/>
                </a:pPr>
                <a:r>
                  <a:rPr lang="en-US" sz="2200" dirty="0">
                    <a:latin typeface="Lato"/>
                    <a:ea typeface="Lato"/>
                    <a:cs typeface="Lato"/>
                    <a:sym typeface="Wingdings" panose="05000000000000000000" pitchFamily="2" charset="2"/>
                  </a:rPr>
                  <a:t>Consider a network of n agents with graph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𝐺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={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𝑉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2200" dirty="0"/>
                  <a:t> where: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200" dirty="0"/>
                  <a:t> is a set of nodes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200" dirty="0"/>
                  <a:t> is a set of edges</a:t>
                </a:r>
              </a:p>
              <a:p>
                <a:pPr algn="just"/>
                <a:r>
                  <a:rPr lang="en-US" sz="2200" dirty="0"/>
                  <a:t> The adjacency matrix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m:rPr>
                                <m:nor/>
                              </m:rPr>
                              <a:rPr lang="en-US" sz="2200" dirty="0"/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2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 b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200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sz="2200" b="0" dirty="0"/>
              </a:p>
              <a:p>
                <a:pPr algn="just"/>
                <a:r>
                  <a:rPr lang="en-US" sz="2200" dirty="0"/>
                  <a:t>The degree matrix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2200" b="0" dirty="0"/>
              </a:p>
              <a:p>
                <a:pPr algn="just"/>
                <a:r>
                  <a:rPr lang="en-US" sz="2200" dirty="0"/>
                  <a:t>The Laplacian matrix is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/>
                  <a:t>, where:</a:t>
                </a:r>
              </a:p>
              <a:p>
                <a:pPr marL="0" indent="0" algn="just">
                  <a:buNone/>
                </a:pPr>
                <a:r>
                  <a:rPr lang="en-US" sz="2200" dirty="0"/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nor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nor/>
                              </m:rPr>
                              <a:rPr lang="en-US" sz="2200" dirty="0"/>
                              <m:t> </m:t>
                            </m:r>
                          </m:e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6A54999E-0839-A171-EA3E-9CCA65487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336068"/>
                <a:ext cx="11514527" cy="4799261"/>
              </a:xfrm>
              <a:prstGeom prst="rect">
                <a:avLst/>
              </a:prstGeom>
              <a:blipFill>
                <a:blip r:embed="rId3"/>
                <a:stretch>
                  <a:fillRect l="-688" t="-1525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88379C8-72C8-AC23-A6BB-2DA08B0BE110}"/>
              </a:ext>
            </a:extLst>
          </p:cNvPr>
          <p:cNvSpPr txBox="1">
            <a:spLocks/>
          </p:cNvSpPr>
          <p:nvPr/>
        </p:nvSpPr>
        <p:spPr>
          <a:xfrm>
            <a:off x="8603557" y="5527381"/>
            <a:ext cx="3384535" cy="430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dirty="0"/>
              <a:t>Interaction graph of 4 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2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DA316-636F-4602-93AF-822B27979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Consensus algorithm for single-integrator models: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BFA059B2-266B-4D2E-A7EF-1CC1308D16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336069"/>
                <a:ext cx="11831659" cy="502540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dirty="0"/>
                  <a:t>Consider the case where each agent is modeled as single-integrator dynamics, expressed as: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  (24)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the position and the control input of agent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, respectively.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control law implemented for each agent: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𝑟𝑖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𝑟𝑖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𝑟𝑖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    (25)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: the set of neighborhood of agents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endParaRPr lang="en-US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𝑟𝑖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: actual position</a:t>
                </a:r>
              </a:p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𝑟𝑛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𝑟𝑛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, the control law is rewritten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(26)</m:t>
                    </m:r>
                  </m:oMath>
                </a14:m>
                <a:r>
                  <a:rPr lang="en-US" sz="2400" dirty="0"/>
                  <a:t>      </a:t>
                </a:r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000" dirty="0"/>
                  <a:t>is the identity matrix 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BFA059B2-266B-4D2E-A7EF-1CC1308D1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336069"/>
                <a:ext cx="11831659" cy="5025402"/>
              </a:xfrm>
              <a:prstGeom prst="rect">
                <a:avLst/>
              </a:prstGeom>
              <a:blipFill>
                <a:blip r:embed="rId2"/>
                <a:stretch>
                  <a:fillRect l="-567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6449014-89F2-7635-9200-3ED652A4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 Multi-agent control using consensus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AB1CB731-7509-140F-0A64-688C52845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84024" y="3772002"/>
                <a:ext cx="5199539" cy="118949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90563" indent="-233363"/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𝑟𝑖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𝑟𝑖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: desired position</a:t>
                </a:r>
              </a:p>
              <a:p>
                <a:pPr marL="690563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𝑦𝑖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: control input</a:t>
                </a:r>
              </a:p>
            </p:txBody>
          </p:sp>
        </mc:Choice>
        <mc:Fallback xmlns="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AB1CB731-7509-140F-0A64-688C5284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024" y="3772002"/>
                <a:ext cx="5199539" cy="1189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186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79B86-ED31-F0CB-9A49-09A1E654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2FB86-BCD1-C2FB-BC73-D4DA893C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FA99C-BC77-A12F-16E0-7CEBAC6E88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Consensus algorithm for single-integrator models: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08F0EFF0-AAF8-D9E4-FC7D-05CEF37377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336069"/>
                <a:ext cx="11831659" cy="502540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b="0" dirty="0"/>
                  <a:t>The positions of each WMR agent under no disturbance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(13) </m:t>
                    </m:r>
                  </m:oMath>
                </a14:m>
                <a:r>
                  <a:rPr lang="en-US" sz="2000" b="0" dirty="0"/>
                  <a:t>can be rewritten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/>
                  <a:t>Where 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Feedback linearization: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     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28</m:t>
                        </m:r>
                      </m:e>
                    </m:d>
                  </m:oMath>
                </a14:m>
                <a:r>
                  <a:rPr lang="en-US" sz="2400" dirty="0"/>
                  <a:t>,  </a:t>
                </a:r>
                <a:r>
                  <a:rPr lang="en-US" sz="2000" dirty="0"/>
                  <a:t>where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/>
                  <a:t>The model becomes: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(29)</m:t>
                    </m:r>
                  </m:oMath>
                </a14:m>
                <a:r>
                  <a:rPr lang="en-US" sz="2400" dirty="0"/>
                  <a:t>      </a:t>
                </a:r>
              </a:p>
              <a:p>
                <a:pPr marL="0" indent="0" algn="ctr">
                  <a:lnSpc>
                    <a:spcPct val="50000"/>
                  </a:lnSpc>
                  <a:buNone/>
                </a:pPr>
                <a:endParaRPr lang="en-US" sz="2400" dirty="0"/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2200" dirty="0">
                    <a:latin typeface="Lato"/>
                    <a:ea typeface="Lato"/>
                    <a:cs typeface="Lato"/>
                    <a:sym typeface="Wingdings" panose="05000000000000000000" pitchFamily="2" charset="2"/>
                  </a:rPr>
                  <a:t> Control law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(26)</m:t>
                    </m:r>
                  </m:oMath>
                </a14:m>
                <a:r>
                  <a:rPr lang="en-US" sz="2200" dirty="0"/>
                  <a:t> can be directly applied.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08F0EFF0-AAF8-D9E4-FC7D-05CEF3737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336069"/>
                <a:ext cx="11831659" cy="5025402"/>
              </a:xfrm>
              <a:prstGeom prst="rect">
                <a:avLst/>
              </a:prstGeom>
              <a:blipFill>
                <a:blip r:embed="rId2"/>
                <a:stretch>
                  <a:fillRect l="-670" t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2BED2868-D0E3-C3A4-7F6A-C40581C6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 Multi-agent control using consensus algorithm </a:t>
            </a:r>
          </a:p>
        </p:txBody>
      </p:sp>
    </p:spTree>
    <p:extLst>
      <p:ext uri="{BB962C8B-B14F-4D97-AF65-F5344CB8AC3E}">
        <p14:creationId xmlns:p14="http://schemas.microsoft.com/office/powerpoint/2010/main" val="4110314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681CE-FF20-A13B-D43A-4E98DF3C3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52666-530C-C359-DBD9-22D5D328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2BCBF6-EA3B-2D6F-878A-392FE791A3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Consensus algorithm for double-integrator models: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A9136EAE-BF98-B52A-1BCD-CCBF228CF7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336069"/>
                <a:ext cx="11831659" cy="502540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000" dirty="0"/>
                  <a:t>In case the dynamics of each agent follows double-integrator dynamics, defined as: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     (30)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the position, velocity and the control input of agent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, respectively.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control law implemented for each agent: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𝑟𝑖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𝑟𝑖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  (31)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Or rewritten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(32)</m:t>
                    </m:r>
                  </m:oMath>
                </a14:m>
                <a:r>
                  <a:rPr lang="en-US" sz="2400" dirty="0"/>
                  <a:t>      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A9136EAE-BF98-B52A-1BCD-CCBF228CF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336069"/>
                <a:ext cx="11831659" cy="5025402"/>
              </a:xfrm>
              <a:prstGeom prst="rect">
                <a:avLst/>
              </a:prstGeom>
              <a:blipFill>
                <a:blip r:embed="rId2"/>
                <a:stretch>
                  <a:fillRect l="-515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69F79E4-F5E2-2C79-EC47-DEB4D77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 Multi-agent control using consensus algorithm </a:t>
            </a:r>
          </a:p>
        </p:txBody>
      </p:sp>
    </p:spTree>
    <p:extLst>
      <p:ext uri="{BB962C8B-B14F-4D97-AF65-F5344CB8AC3E}">
        <p14:creationId xmlns:p14="http://schemas.microsoft.com/office/powerpoint/2010/main" val="2581402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7E39-FC14-C1D7-2A3E-F57B748FB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63A46-9D5B-96B3-612B-5EF88CA5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68A23-469A-1616-FD9D-B6836CB9E5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Consensus algorithm for double-integrator models: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65396A-C771-49F9-C96A-ED590FB6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 Multi-agent control using consensus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id="{48828EF4-A9D4-3F28-FF33-1BAB4FBE0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336069"/>
                <a:ext cx="11831659" cy="502540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b="0" dirty="0"/>
                  <a:t>The dynamic model of each WMR agent under no disturbance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(16) </m:t>
                    </m:r>
                  </m:oMath>
                </a14:m>
                <a:r>
                  <a:rPr lang="en-US" sz="2000" b="0" dirty="0"/>
                  <a:t>can be rewritten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𝑅𝑖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000" dirty="0"/>
                  <a:t>And the kinematic equations (27) obtained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.</a:t>
                </a:r>
                <a:r>
                  <a:rPr lang="en-US" sz="2000" dirty="0"/>
                  <a:t> Define:</a:t>
                </a:r>
                <a:r>
                  <a:rPr lang="en-US" sz="22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(34)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/>
                  <a:t>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35</m:t>
                        </m:r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e>
                    </m:d>
                  </m:oMath>
                </a14:m>
                <a:r>
                  <a:rPr lang="en-US" sz="2200" b="0" dirty="0"/>
                  <a:t> </a:t>
                </a:r>
                <a:r>
                  <a:rPr lang="en-US" sz="2000" b="0" dirty="0"/>
                  <a:t>into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(35)</m:t>
                    </m:r>
                  </m:oMath>
                </a14:m>
                <a:r>
                  <a:rPr lang="en-US" sz="2000" b="0" dirty="0"/>
                  <a:t>: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𝑆𝐵</m:t>
                        </m:r>
                      </m:e>
                    </m:d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       (36)</m:t>
                    </m:r>
                  </m:oMath>
                </a14:m>
                <a:r>
                  <a:rPr lang="en-US" sz="2400" dirty="0"/>
                  <a:t>      </a:t>
                </a:r>
              </a:p>
              <a:p>
                <a:pPr marL="0" indent="0">
                  <a:buNone/>
                </a:pPr>
                <a:r>
                  <a:rPr lang="en-US" sz="2000" dirty="0"/>
                  <a:t>Feedback linearization: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𝑆𝐵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(37)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/>
                  <a:t>The model becomes: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                            (38)</m:t>
                    </m:r>
                  </m:oMath>
                </a14:m>
                <a:r>
                  <a:rPr lang="en-US" sz="2400" dirty="0"/>
                  <a:t>                        </a:t>
                </a:r>
              </a:p>
            </p:txBody>
          </p:sp>
        </mc:Choice>
        <mc:Fallback xmlns="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id="{48828EF4-A9D4-3F28-FF33-1BAB4FBE0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336069"/>
                <a:ext cx="11831659" cy="5025402"/>
              </a:xfrm>
              <a:prstGeom prst="rect">
                <a:avLst/>
              </a:prstGeom>
              <a:blipFill>
                <a:blip r:embed="rId2"/>
                <a:stretch>
                  <a:fillRect l="-515" t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3F27DF08-44A3-7BAA-F850-9D56FE56D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4483" y="5991868"/>
                <a:ext cx="5224381" cy="54243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  <a:sym typeface="Wingdings" panose="05000000000000000000" pitchFamily="2" charset="2"/>
                  </a:rPr>
                  <a:t> Control law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32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dirty="0"/>
                  <a:t> can be directly applied.</a:t>
                </a:r>
              </a:p>
            </p:txBody>
          </p:sp>
        </mc:Choice>
        <mc:Fallback xmlns="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3F27DF08-44A3-7BAA-F850-9D56FE56D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83" y="5991868"/>
                <a:ext cx="5224381" cy="542437"/>
              </a:xfrm>
              <a:prstGeom prst="rect">
                <a:avLst/>
              </a:prstGeom>
              <a:blipFill>
                <a:blip r:embed="rId3"/>
                <a:stretch>
                  <a:fillRect l="-1167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022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626" y="2744702"/>
            <a:ext cx="6781085" cy="1368596"/>
          </a:xfrm>
        </p:spPr>
        <p:txBody>
          <a:bodyPr lIns="91440" tIns="45720" rIns="91440" bIns="45720" anchor="t"/>
          <a:lstStyle/>
          <a:p>
            <a:pPr marL="172720" algn="ctr"/>
            <a:r>
              <a:rPr lang="en-US" sz="3200" dirty="0">
                <a:latin typeface="Lato"/>
                <a:ea typeface="Lato"/>
                <a:cs typeface="Lato"/>
              </a:rPr>
              <a:t>Multi-agent control design using Adaptive Dynamic Programming approach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88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DA316-636F-4602-93AF-822B27979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A. Control objective: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BFA059B2-266B-4D2E-A7EF-1CC1308D16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336068"/>
                <a:ext cx="11514527" cy="4495771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>
                    <a:latin typeface="Lato"/>
                    <a:ea typeface="Lato"/>
                    <a:cs typeface="Lato"/>
                  </a:rPr>
                  <a:t>An adaptive optimal controller in cooperation with a disturbance observer is proposed to ensure formation tracking for WMR agents in case of wheel slip and external disturbances.</a:t>
                </a:r>
              </a:p>
              <a:p>
                <a:pPr algn="just">
                  <a:buFontTx/>
                  <a:buChar char="-"/>
                </a:pPr>
                <a:r>
                  <a:rPr lang="en-US" sz="2200" dirty="0"/>
                  <a:t>A multi-robot system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WMRs achieve formation geometry of square and triangle shape, following two types of trajectories: line and circle.</a:t>
                </a:r>
              </a:p>
              <a:p>
                <a:pPr algn="just">
                  <a:buFontTx/>
                  <a:buChar char="-"/>
                </a:pPr>
                <a:r>
                  <a:rPr lang="en-US" sz="2200" dirty="0"/>
                  <a:t>For comparison with previous approach, the WMR formation is tasked to follow a curved trajectory under square configuration.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BFA059B2-266B-4D2E-A7EF-1CC1308D1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336068"/>
                <a:ext cx="11514527" cy="4495771"/>
              </a:xfrm>
              <a:prstGeom prst="rect">
                <a:avLst/>
              </a:prstGeom>
              <a:blipFill>
                <a:blip r:embed="rId2"/>
                <a:stretch>
                  <a:fillRect l="-688" t="-1626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06D4A815-3A46-5408-5CFD-52EFF10CB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78" y="3443745"/>
            <a:ext cx="2398083" cy="2398083"/>
          </a:xfrm>
          <a:prstGeom prst="rect">
            <a:avLst/>
          </a:prstGeom>
        </p:spPr>
      </p:pic>
      <p:pic>
        <p:nvPicPr>
          <p:cNvPr id="8" name="Picture 7" descr="A diagram of a triangle with arrows and a circle">
            <a:extLst>
              <a:ext uri="{FF2B5EF4-FFF2-40B4-BE49-F238E27FC236}">
                <a16:creationId xmlns:a16="http://schemas.microsoft.com/office/drawing/2014/main" id="{48EAD327-737A-36F5-C272-006F90CBE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21" y="3743573"/>
            <a:ext cx="2933381" cy="209825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39654A6-3C10-E93E-943C-C741533E6516}"/>
              </a:ext>
            </a:extLst>
          </p:cNvPr>
          <p:cNvSpPr txBox="1">
            <a:spLocks/>
          </p:cNvSpPr>
          <p:nvPr/>
        </p:nvSpPr>
        <p:spPr>
          <a:xfrm>
            <a:off x="4801011" y="5945856"/>
            <a:ext cx="3556605" cy="430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dirty="0"/>
              <a:t>Interaction topology considered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8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58844"/>
            <a:ext cx="10968361" cy="4909124"/>
          </a:xfrm>
        </p:spPr>
        <p:txBody>
          <a:bodyPr lIns="91440" tIns="45720" rIns="91440" bIns="45720" anchor="t"/>
          <a:lstStyle/>
          <a:p>
            <a:pPr marL="514350" indent="-340995">
              <a:buFont typeface="+mj-lt"/>
              <a:buAutoNum type="arabicPeriod"/>
            </a:pPr>
            <a:r>
              <a:rPr lang="en-US" dirty="0">
                <a:latin typeface="Lato"/>
                <a:ea typeface="Lato"/>
                <a:cs typeface="Lato"/>
              </a:rPr>
              <a:t>Introduction</a:t>
            </a:r>
            <a:endParaRPr lang="en-US" sz="3200" dirty="0">
              <a:latin typeface="Lato"/>
              <a:ea typeface="Lato"/>
              <a:cs typeface="Lato"/>
            </a:endParaRPr>
          </a:p>
          <a:p>
            <a:pPr marL="514350" indent="-340995">
              <a:buFont typeface="+mj-lt"/>
              <a:buAutoNum type="arabicPeriod"/>
            </a:pPr>
            <a:r>
              <a:rPr lang="en-US" dirty="0">
                <a:latin typeface="Lato"/>
                <a:ea typeface="Lato"/>
                <a:cs typeface="Lato"/>
              </a:rPr>
              <a:t>System modeling</a:t>
            </a:r>
          </a:p>
          <a:p>
            <a:pPr marL="514350" indent="-340995">
              <a:buFont typeface="+mj-lt"/>
              <a:buAutoNum type="arabicPeriod"/>
            </a:pPr>
            <a:r>
              <a:rPr lang="en-US" dirty="0">
                <a:latin typeface="Lato"/>
                <a:ea typeface="Lato"/>
                <a:cs typeface="Lato"/>
              </a:rPr>
              <a:t>Multi-agent control design using traditional method</a:t>
            </a:r>
          </a:p>
          <a:p>
            <a:pPr marL="514350" indent="-340995">
              <a:buFont typeface="+mj-lt"/>
              <a:buAutoNum type="arabicPeriod"/>
            </a:pPr>
            <a:r>
              <a:rPr lang="en-US" dirty="0">
                <a:latin typeface="Lato"/>
                <a:ea typeface="Lato"/>
                <a:cs typeface="Lato"/>
              </a:rPr>
              <a:t>Multi-agent control design using adaptive dynamic programming approach</a:t>
            </a:r>
          </a:p>
          <a:p>
            <a:pPr marL="514350" indent="-340995">
              <a:buAutoNum type="arabicPeriod"/>
            </a:pPr>
            <a:r>
              <a:rPr lang="en-US" dirty="0">
                <a:latin typeface="Lato"/>
                <a:ea typeface="Lato"/>
                <a:cs typeface="Lato"/>
              </a:rPr>
              <a:t>Simulation results</a:t>
            </a:r>
          </a:p>
          <a:p>
            <a:pPr marL="514350" indent="-340995">
              <a:buFont typeface="+mj-lt"/>
              <a:buAutoNum type="arabicPeriod"/>
            </a:pPr>
            <a:r>
              <a:rPr lang="en-US" dirty="0">
                <a:latin typeface="Lato"/>
                <a:ea typeface="Lato"/>
                <a:cs typeface="Lato"/>
              </a:rPr>
              <a:t>Conclusion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79CC3-FDDB-FFF2-4AAD-037F66BE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A192-5C5A-D126-6987-8E0680B1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56DBB-3E99-92FF-2BE9-1F36F308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B6805-F46E-FA93-B54B-621CB2882B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Problem formulation: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2CD8CDF-B225-B2ED-C5A2-4CDC40B027D6}"/>
              </a:ext>
            </a:extLst>
          </p:cNvPr>
          <p:cNvSpPr txBox="1">
            <a:spLocks/>
          </p:cNvSpPr>
          <p:nvPr/>
        </p:nvSpPr>
        <p:spPr>
          <a:xfrm>
            <a:off x="360341" y="1336068"/>
            <a:ext cx="6009979" cy="464596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en-US" sz="2000" dirty="0">
                <a:latin typeface="Lato"/>
                <a:ea typeface="Lato"/>
                <a:cs typeface="Lato"/>
              </a:rPr>
              <a:t>Virtual leader/structure approach. </a:t>
            </a:r>
          </a:p>
          <a:p>
            <a:pPr algn="just">
              <a:buFontTx/>
              <a:buChar char="-"/>
            </a:pPr>
            <a:r>
              <a:rPr lang="en-US" sz="2000" dirty="0">
                <a:latin typeface="Lato"/>
                <a:ea typeface="Lato"/>
                <a:cs typeface="Lato"/>
              </a:rPr>
              <a:t>Decentralized scheme instead of a centralized one.</a:t>
            </a:r>
          </a:p>
          <a:p>
            <a:pPr algn="just">
              <a:buFontTx/>
              <a:buChar char="-"/>
            </a:pPr>
            <a:r>
              <a:rPr lang="en-US" sz="2000" dirty="0">
                <a:latin typeface="Lato"/>
                <a:ea typeface="Lato"/>
                <a:cs typeface="Lato"/>
              </a:rPr>
              <a:t>Control approach:</a:t>
            </a:r>
          </a:p>
          <a:p>
            <a:pPr marL="0" indent="0"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+ Define the desired dynamics of the virtual leader or virtual structure.</a:t>
            </a:r>
          </a:p>
          <a:p>
            <a:pPr marL="0" indent="0"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+ The motion of the virtual leader is translated into desired motions for each robot.</a:t>
            </a:r>
          </a:p>
          <a:p>
            <a:pPr marL="0" indent="0"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+ Derive distributed tracking control laws for each robot.</a:t>
            </a:r>
            <a:endParaRPr lang="en-US" sz="2200" dirty="0"/>
          </a:p>
        </p:txBody>
      </p:sp>
      <p:pic>
        <p:nvPicPr>
          <p:cNvPr id="12" name="Picture 11" descr="A diagram of a virtual leader">
            <a:extLst>
              <a:ext uri="{FF2B5EF4-FFF2-40B4-BE49-F238E27FC236}">
                <a16:creationId xmlns:a16="http://schemas.microsoft.com/office/drawing/2014/main" id="{48DDFC6E-EA6A-1CBA-454A-6EAC7760D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21" y="1224307"/>
            <a:ext cx="5566299" cy="4289625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E12085B0-62DF-8E86-BCD7-741D4A9DF4C4}"/>
              </a:ext>
            </a:extLst>
          </p:cNvPr>
          <p:cNvSpPr txBox="1">
            <a:spLocks/>
          </p:cNvSpPr>
          <p:nvPr/>
        </p:nvSpPr>
        <p:spPr>
          <a:xfrm>
            <a:off x="7020257" y="5469069"/>
            <a:ext cx="5090463" cy="430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dirty="0"/>
              <a:t>Triangle formation with a known virtual leader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05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4F00B-5384-C447-161F-DF8559C9B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303E-B9AA-D08E-6FED-9C93C604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C3F01-572A-38D6-C673-4553D3DD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C8080-F710-542D-EEC7-CAF19305A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Problem formulation: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AE213D16-725D-4050-3564-DE76D625B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295427"/>
                <a:ext cx="6741196" cy="4726131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formation structure of the WMR system is derived as:</a:t>
                </a:r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func>
                                  <m:func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 b="0" i="0" dirty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 b="0" i="0" dirty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 dirty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 b="0" i="0" dirty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 dirty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 dirty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 dirty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 b="0" i="0" dirty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 dirty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 dirty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 dirty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 dirty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 dirty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 dirty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𝑖𝐹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     (39)</m:t>
                      </m:r>
                    </m:oMath>
                  </m:oMathPara>
                </a14:m>
                <a:endParaRPr lang="en-US" sz="2200" dirty="0"/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</a:t>
                </a:r>
                <a:r>
                  <a:rPr lang="en-US" sz="2000" dirty="0"/>
                  <a:t>desired position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: </a:t>
                </a:r>
                <a:r>
                  <a:rPr lang="en-US" sz="2000" dirty="0"/>
                  <a:t>position of virtual leader</a:t>
                </a: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𝑖𝐹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𝑖𝐹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𝑖𝐹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: desired deviation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robot</a:t>
                </a:r>
              </a:p>
              <a:p>
                <a:pPr marL="0" indent="0" algn="just">
                  <a:buNone/>
                </a:pPr>
                <a:r>
                  <a:rPr lang="en-US" sz="2000" b="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, 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0" indent="0" algn="just">
                  <a:buNone/>
                </a:pPr>
                <a:r>
                  <a:rPr lang="en-US" sz="1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: the distance from the formation center to each agent</a:t>
                </a:r>
              </a:p>
              <a:p>
                <a:pPr marL="0" indent="0" algn="just">
                  <a:buNone/>
                </a:pPr>
                <a:r>
                  <a:rPr lang="en-US" sz="1800" dirty="0"/>
                  <a:t>+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: is the angular offsets for each agent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=1,…,4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for square shape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=1,…,3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for triangle shape</a:t>
                </a:r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0" indent="0" algn="just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just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AE213D16-725D-4050-3564-DE76D625B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295427"/>
                <a:ext cx="6741196" cy="4726131"/>
              </a:xfrm>
              <a:prstGeom prst="rect">
                <a:avLst/>
              </a:prstGeom>
              <a:blipFill>
                <a:blip r:embed="rId3"/>
                <a:stretch>
                  <a:fillRect l="-995" t="-903" b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virtual leader&#10;&#10;AI-generated content may be incorrect.">
            <a:extLst>
              <a:ext uri="{FF2B5EF4-FFF2-40B4-BE49-F238E27FC236}">
                <a16:creationId xmlns:a16="http://schemas.microsoft.com/office/drawing/2014/main" id="{0A985361-78A5-DC6C-6295-632C0816E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06" y="827941"/>
            <a:ext cx="5190734" cy="472613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535F7E4-AE01-691B-B487-A0CD9294F242}"/>
              </a:ext>
            </a:extLst>
          </p:cNvPr>
          <p:cNvSpPr txBox="1">
            <a:spLocks/>
          </p:cNvSpPr>
          <p:nvPr/>
        </p:nvSpPr>
        <p:spPr>
          <a:xfrm>
            <a:off x="7101537" y="5469069"/>
            <a:ext cx="5090463" cy="430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dirty="0"/>
              <a:t>Square formation with a known virtual leader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5">
                <a:extLst>
                  <a:ext uri="{FF2B5EF4-FFF2-40B4-BE49-F238E27FC236}">
                    <a16:creationId xmlns:a16="http://schemas.microsoft.com/office/drawing/2014/main" id="{176D5AC0-32A2-0717-CC69-06959BDBB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2185" y="5980972"/>
                <a:ext cx="7498535" cy="43091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  <a:sym typeface="Wingdings" panose="05000000000000000000" pitchFamily="2" charset="2"/>
                  </a:rPr>
                  <a:t> Control law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32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dirty="0"/>
                  <a:t> using consensus algorithm can be applied.</a:t>
                </a:r>
              </a:p>
            </p:txBody>
          </p:sp>
        </mc:Choice>
        <mc:Fallback xmlns="">
          <p:sp>
            <p:nvSpPr>
              <p:cNvPr id="17" name="Content Placeholder 5">
                <a:extLst>
                  <a:ext uri="{FF2B5EF4-FFF2-40B4-BE49-F238E27FC236}">
                    <a16:creationId xmlns:a16="http://schemas.microsoft.com/office/drawing/2014/main" id="{176D5AC0-32A2-0717-CC69-06959BDBB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185" y="5980972"/>
                <a:ext cx="7498535" cy="430914"/>
              </a:xfrm>
              <a:prstGeom prst="rect">
                <a:avLst/>
              </a:prstGeom>
              <a:blipFill>
                <a:blip r:embed="rId5"/>
                <a:stretch>
                  <a:fillRect l="-813" t="-2817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184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EA1C0-28EF-B91F-BA9D-FC35689BA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ystem">
            <a:extLst>
              <a:ext uri="{FF2B5EF4-FFF2-40B4-BE49-F238E27FC236}">
                <a16:creationId xmlns:a16="http://schemas.microsoft.com/office/drawing/2014/main" id="{D64B964F-5487-2B25-90BF-0E13CB037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22" y="934721"/>
            <a:ext cx="7872434" cy="5047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A28210-5795-0B38-500C-35897C88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C3ABF-C2E1-2645-448C-852DCB7B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F22BE-2C6E-C0AB-6B48-A63F96F79D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Tracking control design: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5566EDC9-FF0C-F7CB-065D-0B89663D7C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711409"/>
                <a:ext cx="5573099" cy="1803372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consensus-based control law requires each WMR to approximate the double-integrator dynamics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(3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0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)</m:t>
                    </m:r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:</a:t>
                </a:r>
              </a:p>
              <a:p>
                <a:pPr marL="0" indent="0" algn="just">
                  <a:buNone/>
                </a:pPr>
                <a:r>
                  <a:rPr lang="en-US" sz="2400" b="0" dirty="0"/>
                  <a:t>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𝑟𝑖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𝑟𝑖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US" sz="2000" dirty="0">
                  <a:latin typeface="Lato"/>
                  <a:ea typeface="Lato"/>
                  <a:cs typeface="Lato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5566EDC9-FF0C-F7CB-065D-0B89663D7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711409"/>
                <a:ext cx="5573099" cy="1803372"/>
              </a:xfrm>
              <a:prstGeom prst="rect">
                <a:avLst/>
              </a:prstGeom>
              <a:blipFill>
                <a:blip r:embed="rId3"/>
                <a:stretch>
                  <a:fillRect l="-1094" t="-3716" r="-1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5A8169F-3B25-6F4F-B8E2-A87696599665}"/>
              </a:ext>
            </a:extLst>
          </p:cNvPr>
          <p:cNvSpPr txBox="1">
            <a:spLocks/>
          </p:cNvSpPr>
          <p:nvPr/>
        </p:nvSpPr>
        <p:spPr>
          <a:xfrm>
            <a:off x="5140960" y="5937202"/>
            <a:ext cx="6543039" cy="430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dirty="0"/>
              <a:t>ADP control structure combined with disturbance observer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9800596C-2F58-07C2-78CA-021C241F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3621351"/>
                <a:ext cx="3998299" cy="235848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kinematics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robot under disturbance is obtained from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(5)</m:t>
                    </m:r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(40)</m:t>
                      </m:r>
                    </m:oMath>
                  </m:oMathPara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Define the tracking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𝑟𝑖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(41)</m:t>
                      </m:r>
                    </m:oMath>
                  </m:oMathPara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US" sz="2000" dirty="0">
                  <a:latin typeface="Lato"/>
                  <a:ea typeface="Lato"/>
                  <a:cs typeface="Lato"/>
                </a:endParaRPr>
              </a:p>
            </p:txBody>
          </p:sp>
        </mc:Choice>
        <mc:Fallback xmlns="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9800596C-2F58-07C2-78CA-021C241F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3621351"/>
                <a:ext cx="3998299" cy="2358483"/>
              </a:xfrm>
              <a:prstGeom prst="rect">
                <a:avLst/>
              </a:prstGeom>
              <a:blipFill>
                <a:blip r:embed="rId4"/>
                <a:stretch>
                  <a:fillRect l="-1524" t="-2326" r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39CB0D9-6BBD-1D3E-6D30-569053A2F48A}"/>
              </a:ext>
            </a:extLst>
          </p:cNvPr>
          <p:cNvSpPr txBox="1">
            <a:spLocks/>
          </p:cNvSpPr>
          <p:nvPr/>
        </p:nvSpPr>
        <p:spPr>
          <a:xfrm>
            <a:off x="360341" y="1304369"/>
            <a:ext cx="11514527" cy="393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/>
              <a:t>1. Control strategy</a:t>
            </a:r>
          </a:p>
        </p:txBody>
      </p:sp>
    </p:spTree>
    <p:extLst>
      <p:ext uri="{BB962C8B-B14F-4D97-AF65-F5344CB8AC3E}">
        <p14:creationId xmlns:p14="http://schemas.microsoft.com/office/powerpoint/2010/main" val="4181094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5903E-4EE3-FB3F-17C0-C1BFDBBA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BFB3-9B13-D34E-B3E3-09D4CCD5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8B73-9987-9B5A-035E-B192C161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E49A3-0F45-223B-B9C4-644286801F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Tracking control design: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D11D7AA-A115-E058-B699-865F21196E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723833"/>
                <a:ext cx="11679259" cy="4382962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error dynamics is derived as:</a:t>
                </a:r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 algn="ctr">
                  <a:buNone/>
                </a:pPr>
                <a:r>
                  <a:rPr lang="en-US" sz="2400" b="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𝑆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𝑝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    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42</m:t>
                        </m:r>
                      </m:e>
                    </m:d>
                  </m:oMath>
                </a14:m>
                <a:endParaRPr lang="en-US" sz="2400" b="0" dirty="0"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time derivative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(42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)</m:t>
                    </m:r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:         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    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𝑆</m:t>
                        </m:r>
                      </m:e>
                    </m:acc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𝑆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𝑝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Lato"/>
                        <a:cs typeface="Lato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           (43)</m:t>
                    </m:r>
                  </m:oMath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dynamic model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robot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(23)</m:t>
                    </m:r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can be rewritten as: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=−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𝑀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−1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𝐵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𝑀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𝜏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 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r>
                          <a:rPr lang="en-US" sz="2400" b="0" i="0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44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,    </m:t>
                    </m:r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where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𝑄</m:t>
                        </m:r>
                        <m:acc>
                          <m:accPr>
                            <m:chr m:val="̈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𝛾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𝐶</m:t>
                        </m:r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𝜂</m:t>
                            </m:r>
                          </m:e>
                        </m:acc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𝐺</m:t>
                        </m:r>
                        <m:acc>
                          <m:accPr>
                            <m:chr m:val="̈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𝜂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(44)</m:t>
                    </m:r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43</m:t>
                        </m:r>
                      </m:e>
                    </m:d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𝑆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𝑀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−1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𝐵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𝑛𝑒𝑤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𝑆</m:t>
                        </m:r>
                      </m:e>
                    </m:acc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𝑆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𝑝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  (45)</m:t>
                    </m:r>
                  </m:oMath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Where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𝑛𝑒𝑤</m:t>
                        </m:r>
                      </m:sup>
                    </m:sSubSup>
                    <m:r>
                      <a:rPr lang="en-US" sz="2200" b="0" i="0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SM</m:t>
                        </m:r>
                      </m:e>
                      <m:sup>
                        <m:r>
                          <a:rPr lang="en-US" sz="2200" b="0" i="0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𝜏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−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Lato"/>
                    <a:ea typeface="Lato"/>
                    <a:cs typeface="Lato"/>
                  </a:rPr>
                  <a:t>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is the transformed control input.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control torque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WMR is calculated as: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𝑀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𝑛𝑒𝑤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 (46)</m:t>
                      </m:r>
                    </m:oMath>
                  </m:oMathPara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endParaRPr lang="en-US" sz="2000" dirty="0">
                  <a:latin typeface="Lato"/>
                  <a:ea typeface="Lato"/>
                  <a:cs typeface="Lato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US" sz="2000" dirty="0">
                  <a:latin typeface="Lato"/>
                  <a:ea typeface="Lato"/>
                  <a:cs typeface="Lato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D11D7AA-A115-E058-B699-865F21196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723833"/>
                <a:ext cx="11679259" cy="4382962"/>
              </a:xfrm>
              <a:prstGeom prst="rect">
                <a:avLst/>
              </a:prstGeom>
              <a:blipFill>
                <a:blip r:embed="rId2"/>
                <a:stretch>
                  <a:fillRect l="-522" t="-1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88EDC29-30BC-4ACE-2BE7-9D0A1A423A40}"/>
              </a:ext>
            </a:extLst>
          </p:cNvPr>
          <p:cNvSpPr txBox="1">
            <a:spLocks/>
          </p:cNvSpPr>
          <p:nvPr/>
        </p:nvSpPr>
        <p:spPr>
          <a:xfrm>
            <a:off x="360341" y="3198198"/>
            <a:ext cx="3998299" cy="23584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endParaRPr lang="en-US" sz="2000" dirty="0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A2D7FD1-7BD6-799B-2A00-AF5ED3F74E0C}"/>
              </a:ext>
            </a:extLst>
          </p:cNvPr>
          <p:cNvSpPr txBox="1">
            <a:spLocks/>
          </p:cNvSpPr>
          <p:nvPr/>
        </p:nvSpPr>
        <p:spPr>
          <a:xfrm>
            <a:off x="360341" y="1304369"/>
            <a:ext cx="11514527" cy="393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/>
              <a:t>1. Control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157AF-8DC8-900E-A52B-95395853338E}"/>
              </a:ext>
            </a:extLst>
          </p:cNvPr>
          <p:cNvSpPr/>
          <p:nvPr/>
        </p:nvSpPr>
        <p:spPr>
          <a:xfrm>
            <a:off x="4119716" y="5368414"/>
            <a:ext cx="4139381" cy="54077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78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88136-0DC4-3048-CDBC-C93F8886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199A-AF07-DFF7-9069-C68165CF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81EF-231C-4566-07E2-43DA9BC7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6DC70-5597-7727-BDC0-8D24DD1141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Tracking control design: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CD4A79-1E1C-DF49-1255-734681BFA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683566"/>
                <a:ext cx="11679259" cy="4739611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𝑒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, 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x</m:t>
                        </m:r>
                      </m:e>
                      <m:sub>
                        <m:r>
                          <a:rPr lang="en-US" sz="2200" b="0" i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i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𝜆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𝑥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 ,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the time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and</a:t>
                </a:r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2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is obtained as:</a:t>
                </a:r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𝐸𝑥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b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47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Where: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,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,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𝐸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,</m:t>
                    </m:r>
                  </m:oMath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400" b="0" dirty="0">
                    <a:ea typeface="Lato"/>
                    <a:cs typeface="Lato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,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𝑆</m:t>
                        </m:r>
                      </m:e>
                    </m:acc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Rewrite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(47)</m:t>
                    </m:r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in state space form: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𝑓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𝑔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sub>
                    </m:sSub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𝑛𝑒𝑤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𝑔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     (48)</m:t>
                    </m:r>
                  </m:oMath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2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,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𝑓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2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2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𝜆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1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,   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𝑔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, 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𝑔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control input is derived as follows to achieve optimal performance 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𝑛𝑒𝑤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𝑟𝑖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𝑑𝑖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)     (49)</m:t>
                      </m:r>
                    </m:oMath>
                  </m:oMathPara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CD4A79-1E1C-DF49-1255-734681BFA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683566"/>
                <a:ext cx="11679259" cy="4739611"/>
              </a:xfrm>
              <a:prstGeom prst="rect">
                <a:avLst/>
              </a:prstGeom>
              <a:blipFill>
                <a:blip r:embed="rId2"/>
                <a:stretch>
                  <a:fillRect l="-522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87AE228-993E-AE2F-85CE-FA8EB26DBDA5}"/>
              </a:ext>
            </a:extLst>
          </p:cNvPr>
          <p:cNvSpPr txBox="1">
            <a:spLocks/>
          </p:cNvSpPr>
          <p:nvPr/>
        </p:nvSpPr>
        <p:spPr>
          <a:xfrm>
            <a:off x="360341" y="3198198"/>
            <a:ext cx="3998299" cy="23584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endParaRPr lang="en-US" sz="2000" dirty="0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48C4617-C7B0-AA9B-5A20-85A707B4C13F}"/>
              </a:ext>
            </a:extLst>
          </p:cNvPr>
          <p:cNvSpPr txBox="1">
            <a:spLocks/>
          </p:cNvSpPr>
          <p:nvPr/>
        </p:nvSpPr>
        <p:spPr>
          <a:xfrm>
            <a:off x="360341" y="1304369"/>
            <a:ext cx="11514527" cy="393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/>
              <a:t>1. Control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21FFC3-7374-1BAF-F3B9-99F22467D446}"/>
              </a:ext>
            </a:extLst>
          </p:cNvPr>
          <p:cNvSpPr/>
          <p:nvPr/>
        </p:nvSpPr>
        <p:spPr>
          <a:xfrm>
            <a:off x="4002460" y="5533967"/>
            <a:ext cx="4395019" cy="51287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73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D82D-F2DB-E7B1-3806-C8B1352B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F67E-B435-9DE1-F483-E96765B5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AD328-D9F6-C3F5-F586-93C64D6B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45933-0F1A-BFF4-6B7B-F4BB62C101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Tracking control design: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63B466C-7463-AD3F-3BEB-D0AAA51072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683566"/>
                <a:ext cx="11679259" cy="4739611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A disturbance observer is used to estimate disturbance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as follows:</a:t>
                </a:r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50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Where:</a:t>
                </a:r>
              </a:p>
              <a:p>
                <a:pPr marL="690563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: the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marL="690563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: the internal state of the observer</a:t>
                </a:r>
              </a:p>
              <a:p>
                <a:pPr marL="690563" indent="-23336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dirty="0"/>
                      <m:t> : </m:t>
                    </m:r>
                    <m:r>
                      <m:rPr>
                        <m:nor/>
                      </m:rPr>
                      <a:rPr lang="en-US" sz="2000" dirty="0"/>
                      <m:t>the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nonlinear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function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vector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to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be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designed</m:t>
                    </m:r>
                  </m:oMath>
                </a14:m>
                <a:endParaRPr lang="en-US" sz="2000" b="0" dirty="0"/>
              </a:p>
              <a:p>
                <a:pPr marL="690563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000" dirty="0"/>
                  <a:t>: the gain of the observer, defined by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𝜕𝜌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compensation control component is derived as:</a:t>
                </a:r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𝑑𝑖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    (51)</m:t>
                      </m:r>
                    </m:oMath>
                  </m:oMathPara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F63B466C-7463-AD3F-3BEB-D0AAA5107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683566"/>
                <a:ext cx="11679259" cy="4739611"/>
              </a:xfrm>
              <a:prstGeom prst="rect">
                <a:avLst/>
              </a:prstGeom>
              <a:blipFill>
                <a:blip r:embed="rId2"/>
                <a:stretch>
                  <a:fillRect l="-522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2EAB788-6499-2970-30E3-464C67854E0D}"/>
              </a:ext>
            </a:extLst>
          </p:cNvPr>
          <p:cNvSpPr txBox="1">
            <a:spLocks/>
          </p:cNvSpPr>
          <p:nvPr/>
        </p:nvSpPr>
        <p:spPr>
          <a:xfrm>
            <a:off x="360341" y="3198198"/>
            <a:ext cx="3998299" cy="23584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endParaRPr lang="en-US" sz="2000" dirty="0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7A13A36B-263B-0049-6576-AB0636322AC3}"/>
              </a:ext>
            </a:extLst>
          </p:cNvPr>
          <p:cNvSpPr txBox="1">
            <a:spLocks/>
          </p:cNvSpPr>
          <p:nvPr/>
        </p:nvSpPr>
        <p:spPr>
          <a:xfrm>
            <a:off x="360341" y="1304369"/>
            <a:ext cx="11514527" cy="3791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/>
              <a:t>2. Observer-based controller design</a:t>
            </a:r>
          </a:p>
          <a:p>
            <a:pPr marL="0" indent="0" algn="just"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8B899-8C5A-3549-5CB1-4F96FD0A2E6B}"/>
              </a:ext>
            </a:extLst>
          </p:cNvPr>
          <p:cNvSpPr/>
          <p:nvPr/>
        </p:nvSpPr>
        <p:spPr>
          <a:xfrm>
            <a:off x="4503174" y="5761702"/>
            <a:ext cx="3382297" cy="452285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93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3917C-A7BA-1960-51E2-B85D3FF02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ircuit">
            <a:extLst>
              <a:ext uri="{FF2B5EF4-FFF2-40B4-BE49-F238E27FC236}">
                <a16:creationId xmlns:a16="http://schemas.microsoft.com/office/drawing/2014/main" id="{B0BFAF3E-2289-E01E-8738-BC88B0D53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2" y="2064544"/>
            <a:ext cx="11514528" cy="4073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1D225-99A1-E14E-9B0E-BD8852CB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4C458-E473-EE17-33BA-09E011B0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2D332-C89B-A2CA-0441-AE6F2F5BEB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Tracking control design: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20117F7-8EEB-AD3C-556A-6F89082B6C3E}"/>
              </a:ext>
            </a:extLst>
          </p:cNvPr>
          <p:cNvSpPr txBox="1">
            <a:spLocks/>
          </p:cNvSpPr>
          <p:nvPr/>
        </p:nvSpPr>
        <p:spPr>
          <a:xfrm>
            <a:off x="360341" y="1683567"/>
            <a:ext cx="8062299" cy="5719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The observer-based controller simulation implementation:</a:t>
            </a:r>
            <a:endParaRPr lang="en-US" sz="2200" dirty="0">
              <a:latin typeface="Lato"/>
              <a:ea typeface="Lato"/>
              <a:cs typeface="Lato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562A3B2-915E-83F9-64AD-42FFCFD9B6EA}"/>
              </a:ext>
            </a:extLst>
          </p:cNvPr>
          <p:cNvSpPr txBox="1">
            <a:spLocks/>
          </p:cNvSpPr>
          <p:nvPr/>
        </p:nvSpPr>
        <p:spPr>
          <a:xfrm>
            <a:off x="360341" y="3198198"/>
            <a:ext cx="3998299" cy="23584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endParaRPr lang="en-US" sz="2000" dirty="0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CD281F-DCFE-7B94-1F78-FC574B65A877}"/>
              </a:ext>
            </a:extLst>
          </p:cNvPr>
          <p:cNvSpPr txBox="1">
            <a:spLocks/>
          </p:cNvSpPr>
          <p:nvPr/>
        </p:nvSpPr>
        <p:spPr>
          <a:xfrm>
            <a:off x="360341" y="1304369"/>
            <a:ext cx="11514527" cy="3791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/>
              <a:t>2. Observer-based controller design</a:t>
            </a:r>
          </a:p>
          <a:p>
            <a:pPr marL="0" indent="0" algn="just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14879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76071-5AA0-9409-5BBE-5C06D4FC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5D96-52A9-D960-FEDB-365A3AF2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734A7-A63F-3F0F-DBEA-CADC98FE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92F82-C73F-6101-8D3B-2ACBD33319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Tracking control design: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6DFC1A60-B8DF-173D-5F1D-4C8A310920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683566"/>
                <a:ext cx="11679259" cy="4739611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In the case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=0</m:t>
                    </m:r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the error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48</m:t>
                        </m:r>
                      </m:e>
                    </m:d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is rewritten as:</a:t>
                </a:r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𝑔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sub>
                      </m:sSub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𝑛𝑒𝑤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  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52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Define the following 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𝑟𝑖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       (53) 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Where the utility function is defined as: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𝑄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+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𝑅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Define the Hamiltonian function of the problem as: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𝑟𝑖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𝑄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𝑟𝑖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𝑅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𝑟𝑖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  (54)</m:t>
                      </m:r>
                    </m:oMath>
                  </m:oMathPara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6DFC1A60-B8DF-173D-5F1D-4C8A31092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683566"/>
                <a:ext cx="11679259" cy="4739611"/>
              </a:xfrm>
              <a:prstGeom prst="rect">
                <a:avLst/>
              </a:prstGeom>
              <a:blipFill>
                <a:blip r:embed="rId2"/>
                <a:stretch>
                  <a:fillRect l="-522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424C358-9560-F490-2D6E-BBF74CACC634}"/>
              </a:ext>
            </a:extLst>
          </p:cNvPr>
          <p:cNvSpPr txBox="1">
            <a:spLocks/>
          </p:cNvSpPr>
          <p:nvPr/>
        </p:nvSpPr>
        <p:spPr>
          <a:xfrm>
            <a:off x="360341" y="3198198"/>
            <a:ext cx="3998299" cy="23584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endParaRPr lang="en-US" sz="2000" dirty="0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7286B86-1743-ECB8-2825-4A68E06F0EEE}"/>
              </a:ext>
            </a:extLst>
          </p:cNvPr>
          <p:cNvSpPr txBox="1">
            <a:spLocks/>
          </p:cNvSpPr>
          <p:nvPr/>
        </p:nvSpPr>
        <p:spPr>
          <a:xfrm>
            <a:off x="360341" y="1304369"/>
            <a:ext cx="11514527" cy="3791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/>
              <a:t>3. Adaptive optimal controller design</a:t>
            </a:r>
          </a:p>
          <a:p>
            <a:pPr marL="0" indent="0" algn="just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94684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0162C-2BD7-B38A-2085-C6BBFA7B1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DAEF-7415-5727-325C-0D2D4AB6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4DE4E-62B4-0D7E-08C4-31D865D6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8D392E-4FD6-FE1C-6DD8-9212356038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Tracking control design: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F031651-685D-DEEC-37D6-EA68D56D95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1" y="1683566"/>
                <a:ext cx="11679259" cy="4739611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For the system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52)</m:t>
                    </m:r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to have the optimal solution, there must exist an optimal cost function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𝑉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𝑥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,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)</m:t>
                    </m:r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defined by:</a:t>
                </a:r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𝑉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𝑟𝑖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𝑟𝑖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  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55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Which satisfies the HJB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0=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𝑟𝑖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𝑟𝑖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𝑄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𝑟𝑖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𝑅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𝑟𝑖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   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56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optimal control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can be derived as:  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Lato"/>
                                    <a:cs typeface="Lato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Lato"/>
                                    <a:cs typeface="Lato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Lato"/>
                                    <a:cs typeface="Lato"/>
                                  </a:rPr>
                                  <m:t>𝑟𝑖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Lato"/>
                                    <a:cs typeface="Lato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Lato"/>
                                        <a:cs typeface="La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Lato"/>
                                        <a:cs typeface="Lato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Lato"/>
                                        <a:cs typeface="Lato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Lato"/>
                                    <a:cs typeface="Lato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Lato"/>
                                        <a:cs typeface="La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Lato"/>
                                        <a:cs typeface="Lato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Lato"/>
                                        <a:cs typeface="Lato"/>
                                      </a:rPr>
                                      <m:t>𝑟𝑖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Lato"/>
                                    <a:cs typeface="Lato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Lato"/>
                                    <a:cs typeface="Lato"/>
                                  </a:rPr>
                                  <m:t>𝑉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     (57)</m:t>
                    </m:r>
                  </m:oMath>
                </a14:m>
                <a:endParaRPr lang="en-US" sz="24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Solve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(57)</m:t>
                    </m:r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(56)</m:t>
                    </m:r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obtains: 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𝑇</m:t>
                        </m:r>
                      </m:sup>
                    </m:sSubSup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𝑉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      (58)</m:t>
                    </m:r>
                  </m:oMath>
                </a14:m>
                <a:r>
                  <a:rPr lang="en-US" sz="2400" dirty="0">
                    <a:latin typeface="Lato"/>
                    <a:ea typeface="Lato"/>
                    <a:cs typeface="Lato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F031651-685D-DEEC-37D6-EA68D56D9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1" y="1683566"/>
                <a:ext cx="11679259" cy="4739611"/>
              </a:xfrm>
              <a:prstGeom prst="rect">
                <a:avLst/>
              </a:prstGeom>
              <a:blipFill>
                <a:blip r:embed="rId2"/>
                <a:stretch>
                  <a:fillRect l="-522" t="-1028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F470CB4-E3B6-461E-98D6-528716D913CE}"/>
              </a:ext>
            </a:extLst>
          </p:cNvPr>
          <p:cNvSpPr txBox="1">
            <a:spLocks/>
          </p:cNvSpPr>
          <p:nvPr/>
        </p:nvSpPr>
        <p:spPr>
          <a:xfrm>
            <a:off x="360341" y="3198198"/>
            <a:ext cx="3998299" cy="23584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endParaRPr lang="en-US" sz="2000" dirty="0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947A9E6-3B94-7645-2FC6-B716D3A94E17}"/>
              </a:ext>
            </a:extLst>
          </p:cNvPr>
          <p:cNvSpPr txBox="1">
            <a:spLocks/>
          </p:cNvSpPr>
          <p:nvPr/>
        </p:nvSpPr>
        <p:spPr>
          <a:xfrm>
            <a:off x="360341" y="1304369"/>
            <a:ext cx="11514527" cy="3791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/>
              <a:t>3. Adaptive optimal controller design</a:t>
            </a:r>
          </a:p>
          <a:p>
            <a:pPr marL="0" indent="0" algn="just"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D8BDA-0BDC-11B1-7155-152CC5416643}"/>
              </a:ext>
            </a:extLst>
          </p:cNvPr>
          <p:cNvSpPr/>
          <p:nvPr/>
        </p:nvSpPr>
        <p:spPr>
          <a:xfrm>
            <a:off x="4119717" y="5614221"/>
            <a:ext cx="4159045" cy="64892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57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9179-80AD-DCE9-0BF7-7CE4D74F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function">
            <a:extLst>
              <a:ext uri="{FF2B5EF4-FFF2-40B4-BE49-F238E27FC236}">
                <a16:creationId xmlns:a16="http://schemas.microsoft.com/office/drawing/2014/main" id="{BB699953-1FBF-1447-C1CA-9AF0538DC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30" y="835707"/>
            <a:ext cx="4699798" cy="5515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2EFC9-AFA3-915C-BAF6-DB2E6B5B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62BD1-A620-0679-F16F-28E40BD5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80DA1-7679-4E7E-6D95-2E24D2C08E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C. Tracking control design: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B9D637F7-5981-8CD0-AFD5-CC929A21A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340" y="1683567"/>
                <a:ext cx="7731607" cy="4107634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value function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𝑉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(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𝑥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,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𝑢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𝑟𝑖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)</m:t>
                    </m:r>
                  </m:oMath>
                </a14:m>
                <a:r>
                  <a:rPr lang="en-US" sz="2000" dirty="0">
                    <a:latin typeface="Lato"/>
                    <a:ea typeface="Lato"/>
                    <a:cs typeface="Lato"/>
                  </a:rPr>
                  <a:t> is approximated by a NN as:</a:t>
                </a:r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𝑉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𝑟𝑖</m:t>
                              </m:r>
                            </m:sub>
                          </m:sSub>
                        </m:e>
                      </m:d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𝑊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𝜙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𝜖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(</m:t>
                      </m:r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)      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59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ea typeface="Lato"/>
                  <a:cs typeface="Lato"/>
                </a:endParaRPr>
              </a:p>
              <a:p>
                <a:pPr marL="0" indent="0">
                  <a:lnSpc>
                    <a:spcPct val="70000"/>
                  </a:lnSpc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estimated cost function: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acc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𝑉</m:t>
                          </m:r>
                        </m:e>
                      </m:acc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𝑟𝑖</m:t>
                              </m:r>
                            </m:sub>
                          </m:sSub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  <m:sup>
                          <m:r>
                            <a:rPr lang="en-US" sz="22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bSup>
                      <m:r>
                        <a:rPr lang="en-US" sz="2200" i="1" dirty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𝜙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      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60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lnSpc>
                    <a:spcPct val="70000"/>
                  </a:lnSpc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The approximated Hamiltonian function: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funcPr>
                        <m:fName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𝑟𝑖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𝑊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fName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𝜕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2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𝑄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𝑟𝑖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𝑅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𝑟𝑖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𝑒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(61)</m:t>
                      </m:r>
                    </m:oMath>
                  </m:oMathPara>
                </a14:m>
                <a:endParaRPr lang="en-US" sz="2200" dirty="0">
                  <a:latin typeface="Lato"/>
                  <a:ea typeface="Lato"/>
                  <a:cs typeface="Lato"/>
                </a:endParaRPr>
              </a:p>
              <a:p>
                <a:pPr marL="0" indent="0">
                  <a:lnSpc>
                    <a:spcPct val="70000"/>
                  </a:lnSpc>
                  <a:buNone/>
                </a:pPr>
                <a:r>
                  <a:rPr lang="en-US" sz="2000" dirty="0">
                    <a:latin typeface="Lato"/>
                    <a:ea typeface="Lato"/>
                    <a:cs typeface="Lato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Lato"/>
                                <a:cs typeface="Lato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to minimize the squared residual error: </a:t>
                </a:r>
              </a:p>
              <a:p>
                <a:pPr marL="0" indent="0" algn="ctr">
                  <a:lnSpc>
                    <a:spcPct val="70000"/>
                  </a:lnSpc>
                  <a:buNone/>
                </a:pPr>
                <a:r>
                  <a:rPr lang="en-US" sz="2200" dirty="0">
                    <a:latin typeface="Lato"/>
                    <a:ea typeface="Lato"/>
                    <a:cs typeface="La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Lato"/>
                        <a:cs typeface="Lato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𝑒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𝑒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Lato"/>
                        <a:cs typeface="Lato"/>
                      </a:rPr>
                      <m:t>   (62)</m:t>
                    </m:r>
                  </m:oMath>
                </a14:m>
                <a:r>
                  <a:rPr lang="en-US" sz="2400" dirty="0">
                    <a:latin typeface="Lato"/>
                    <a:ea typeface="Lato"/>
                    <a:cs typeface="Lato"/>
                  </a:rPr>
                  <a:t> 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2000" dirty="0"/>
                  <a:t>The weight update law </a:t>
                </a:r>
                <a:r>
                  <a:rPr lang="en-US" sz="2000" dirty="0">
                    <a:latin typeface="Lato"/>
                    <a:ea typeface="Lato"/>
                    <a:cs typeface="Lato"/>
                  </a:rPr>
                  <a:t>is given by:</a:t>
                </a: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B9D637F7-5981-8CD0-AFD5-CC929A21A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0" y="1683567"/>
                <a:ext cx="7731607" cy="4107634"/>
              </a:xfrm>
              <a:prstGeom prst="rect">
                <a:avLst/>
              </a:prstGeom>
              <a:blipFill>
                <a:blip r:embed="rId4"/>
                <a:stretch>
                  <a:fillRect l="-789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19A99F6-EFA1-87F8-A249-DBC3DF441C90}"/>
              </a:ext>
            </a:extLst>
          </p:cNvPr>
          <p:cNvSpPr txBox="1">
            <a:spLocks/>
          </p:cNvSpPr>
          <p:nvPr/>
        </p:nvSpPr>
        <p:spPr>
          <a:xfrm>
            <a:off x="360341" y="3198198"/>
            <a:ext cx="3998299" cy="23584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endParaRPr lang="en-US" sz="2000" dirty="0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AB150BC-9E42-AB9A-67EB-B906D1545712}"/>
              </a:ext>
            </a:extLst>
          </p:cNvPr>
          <p:cNvSpPr txBox="1">
            <a:spLocks/>
          </p:cNvSpPr>
          <p:nvPr/>
        </p:nvSpPr>
        <p:spPr>
          <a:xfrm>
            <a:off x="360341" y="1304369"/>
            <a:ext cx="11514527" cy="3791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/>
              <a:t>3. Adaptive optimal controller design</a:t>
            </a:r>
          </a:p>
          <a:p>
            <a:pPr marL="0" indent="0" algn="just">
              <a:buNone/>
            </a:pP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52CBEB-59DB-C294-790E-1F9F9D1FAC0E}"/>
                  </a:ext>
                </a:extLst>
              </p:cNvPr>
              <p:cNvSpPr txBox="1"/>
              <p:nvPr/>
            </p:nvSpPr>
            <p:spPr>
              <a:xfrm>
                <a:off x="658761" y="5408466"/>
                <a:ext cx="8721214" cy="842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=−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  <a:ea typeface="Lato"/>
                                              <a:cs typeface="Lato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Lato"/>
                                          <a:cs typeface="Lato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+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Lato"/>
                                      <a:cs typeface="Lato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𝑟𝑖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𝑟𝑖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+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𝜕𝜙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Lato"/>
                                  <a:cs typeface="Lato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𝑢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Lato"/>
                              <a:cs typeface="Lato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Lato"/>
                          <a:cs typeface="Lato"/>
                        </a:rPr>
                        <m:t>     (63)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52CBEB-59DB-C294-790E-1F9F9D1FA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1" y="5408466"/>
                <a:ext cx="8721214" cy="842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AE3308-C38A-255F-996E-3AB22881267E}"/>
                  </a:ext>
                </a:extLst>
              </p:cNvPr>
              <p:cNvSpPr txBox="1"/>
              <p:nvPr/>
            </p:nvSpPr>
            <p:spPr>
              <a:xfrm>
                <a:off x="3431932" y="5986590"/>
                <a:ext cx="303006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Where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AE3308-C38A-255F-996E-3AB228812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932" y="5986590"/>
                <a:ext cx="3030063" cy="430887"/>
              </a:xfrm>
              <a:prstGeom prst="rect">
                <a:avLst/>
              </a:prstGeom>
              <a:blipFill>
                <a:blip r:embed="rId6"/>
                <a:stretch>
                  <a:fillRect l="-2213" t="-1408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4F204EE-3896-340C-8927-0F06AAE3F879}"/>
              </a:ext>
            </a:extLst>
          </p:cNvPr>
          <p:cNvSpPr txBox="1">
            <a:spLocks/>
          </p:cNvSpPr>
          <p:nvPr/>
        </p:nvSpPr>
        <p:spPr>
          <a:xfrm>
            <a:off x="10776142" y="5333643"/>
            <a:ext cx="1514193" cy="1058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/>
              <a:t>On-policy ADP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5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019" y="2815450"/>
            <a:ext cx="3621523" cy="613550"/>
          </a:xfrm>
        </p:spPr>
        <p:txBody>
          <a:bodyPr lIns="91440" tIns="45720" rIns="91440" bIns="45720" anchor="t"/>
          <a:lstStyle/>
          <a:p>
            <a:r>
              <a:rPr lang="en-US" sz="4800" dirty="0">
                <a:latin typeface="Lato"/>
                <a:ea typeface="Lato"/>
                <a:cs typeface="Lato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2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2189-6A25-EC65-9ED5-516E198B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1DCD-EE05-0D98-00F4-7AE175CC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2800" dirty="0"/>
              <a:t>Multi-agent control using ADP approach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E1977-49DD-81E7-E04A-4EF1110D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8F10C-327A-837F-A296-1309032FE9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6938" y="823946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The adaptive optimal control simulation implementation: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endParaRPr lang="en-US" sz="20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AD8B9F7-FB67-7213-C7E8-952E9A478B21}"/>
              </a:ext>
            </a:extLst>
          </p:cNvPr>
          <p:cNvSpPr txBox="1">
            <a:spLocks/>
          </p:cNvSpPr>
          <p:nvPr/>
        </p:nvSpPr>
        <p:spPr>
          <a:xfrm>
            <a:off x="360341" y="3198198"/>
            <a:ext cx="3998299" cy="23584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endParaRPr lang="en-US" sz="2000" dirty="0">
              <a:latin typeface="Lato"/>
              <a:ea typeface="Lato"/>
              <a:cs typeface="Lato"/>
            </a:endParaRPr>
          </a:p>
        </p:txBody>
      </p:sp>
      <p:pic>
        <p:nvPicPr>
          <p:cNvPr id="13" name="Picture 12" descr="A diagram of electrical wiring&#10;&#10;AI-generated content may be incorrect.">
            <a:extLst>
              <a:ext uri="{FF2B5EF4-FFF2-40B4-BE49-F238E27FC236}">
                <a16:creationId xmlns:a16="http://schemas.microsoft.com/office/drawing/2014/main" id="{0B94D50C-E59B-3A64-48C2-FA54572E0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8" y="1198880"/>
            <a:ext cx="11912736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980" y="2802402"/>
            <a:ext cx="6774731" cy="626598"/>
          </a:xfrm>
        </p:spPr>
        <p:txBody>
          <a:bodyPr lIns="91440" tIns="45720" rIns="91440" bIns="45720" anchor="t"/>
          <a:lstStyle/>
          <a:p>
            <a:r>
              <a:rPr lang="en-US" sz="4800" dirty="0">
                <a:latin typeface="Lato"/>
                <a:ea typeface="Lato"/>
                <a:cs typeface="Lato"/>
              </a:rPr>
              <a:t>Simulation and 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93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85B5A24A-58EB-1FA9-A58B-525A8781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" y="1067400"/>
            <a:ext cx="11335104" cy="5125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5. Simulation implementation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84A3B9F-F0E7-45E4-8BB7-25B6890A05C5}"/>
              </a:ext>
            </a:extLst>
          </p:cNvPr>
          <p:cNvSpPr txBox="1">
            <a:spLocks/>
          </p:cNvSpPr>
          <p:nvPr/>
        </p:nvSpPr>
        <p:spPr>
          <a:xfrm>
            <a:off x="338736" y="799087"/>
            <a:ext cx="4395824" cy="3318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Lato"/>
                <a:ea typeface="Lato"/>
                <a:cs typeface="Lato"/>
              </a:rPr>
              <a:t>Overall system simulation : </a:t>
            </a:r>
            <a:endParaRPr lang="en-US" sz="24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FFE1CC-420B-BDD8-70A8-B5518F55A318}"/>
              </a:ext>
            </a:extLst>
          </p:cNvPr>
          <p:cNvCxnSpPr>
            <a:cxnSpLocks/>
          </p:cNvCxnSpPr>
          <p:nvPr/>
        </p:nvCxnSpPr>
        <p:spPr>
          <a:xfrm flipV="1">
            <a:off x="1170039" y="4918234"/>
            <a:ext cx="96812" cy="3715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3BBACA-0D19-D7F6-2369-5D1E973BE8BF}"/>
              </a:ext>
            </a:extLst>
          </p:cNvPr>
          <p:cNvCxnSpPr>
            <a:cxnSpLocks/>
          </p:cNvCxnSpPr>
          <p:nvPr/>
        </p:nvCxnSpPr>
        <p:spPr>
          <a:xfrm flipH="1">
            <a:off x="4825190" y="5848053"/>
            <a:ext cx="609600" cy="110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2A4AC9-158F-E1EB-3341-E243E4BD762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4734560" y="1465071"/>
            <a:ext cx="594524" cy="191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0B62178-4CC7-C39D-4A64-3B8916A2D113}"/>
              </a:ext>
            </a:extLst>
          </p:cNvPr>
          <p:cNvSpPr txBox="1"/>
          <p:nvPr/>
        </p:nvSpPr>
        <p:spPr>
          <a:xfrm>
            <a:off x="338736" y="5227916"/>
            <a:ext cx="18562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FF"/>
                </a:highlight>
                <a:latin typeface="Lato" panose="020F0502020204030203"/>
              </a:rPr>
              <a:t>P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Lato" panose="020F0502020204030203"/>
              </a:rPr>
              <a:t>arameters generation</a:t>
            </a:r>
            <a:endParaRPr lang="en-US" sz="2400" dirty="0">
              <a:latin typeface="Lato" panose="020F050202020403020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8C15B-1D7D-C44E-6A19-0C459678B6E4}"/>
              </a:ext>
            </a:extLst>
          </p:cNvPr>
          <p:cNvSpPr txBox="1"/>
          <p:nvPr/>
        </p:nvSpPr>
        <p:spPr>
          <a:xfrm>
            <a:off x="2862438" y="5751024"/>
            <a:ext cx="2267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highlight>
                  <a:srgbClr val="FFFFFF"/>
                </a:highlight>
                <a:latin typeface="Lato" panose="020F0502020204030203"/>
              </a:rPr>
              <a:t>WMR system</a:t>
            </a:r>
            <a:endParaRPr lang="en-US" sz="2400" dirty="0">
              <a:latin typeface="Lato" panose="020F050202020403020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92126-DDB9-B2D8-7303-9E922C9AFFAF}"/>
              </a:ext>
            </a:extLst>
          </p:cNvPr>
          <p:cNvSpPr txBox="1"/>
          <p:nvPr/>
        </p:nvSpPr>
        <p:spPr>
          <a:xfrm>
            <a:off x="1881156" y="1234238"/>
            <a:ext cx="2853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highlight>
                  <a:srgbClr val="FFFFFF"/>
                </a:highlight>
                <a:latin typeface="Lato" panose="020F0502020204030203"/>
              </a:rPr>
              <a:t>Multi-agent control </a:t>
            </a:r>
            <a:endParaRPr lang="en-US"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642236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5. Simulation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84A3B9F-F0E7-45E4-8BB7-25B6890A05C5}"/>
              </a:ext>
            </a:extLst>
          </p:cNvPr>
          <p:cNvSpPr txBox="1">
            <a:spLocks/>
          </p:cNvSpPr>
          <p:nvPr/>
        </p:nvSpPr>
        <p:spPr>
          <a:xfrm>
            <a:off x="338736" y="799087"/>
            <a:ext cx="11514528" cy="436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b="1" dirty="0"/>
              <a:t>A. Formation tracking results of multiple WMRs 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E5A74D57-C7D3-4517-8B4F-C6C50CED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737" y="1217329"/>
                <a:ext cx="4646218" cy="4934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0" dirty="0"/>
                  <a:t>- Scenario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: Triangle formation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E5A74D57-C7D3-4517-8B4F-C6C50CED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7" y="1217329"/>
                <a:ext cx="4646218" cy="493486"/>
              </a:xfrm>
              <a:prstGeom prst="rect">
                <a:avLst/>
              </a:prstGeom>
              <a:blipFill>
                <a:blip r:embed="rId2"/>
                <a:stretch>
                  <a:fillRect l="-2100" t="-1728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diagram of a robot trajectories">
            <a:extLst>
              <a:ext uri="{FF2B5EF4-FFF2-40B4-BE49-F238E27FC236}">
                <a16:creationId xmlns:a16="http://schemas.microsoft.com/office/drawing/2014/main" id="{D55B7B74-B1B3-9B64-C308-1469E3F3E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1514"/>
            <a:ext cx="5935007" cy="3653484"/>
          </a:xfrm>
          <a:prstGeom prst="rect">
            <a:avLst/>
          </a:prstGeom>
        </p:spPr>
      </p:pic>
      <p:pic>
        <p:nvPicPr>
          <p:cNvPr id="13" name="Picture 12" descr="A diagram of a robot trajectories&#10;&#10;AI-generated content may be incorrect.">
            <a:extLst>
              <a:ext uri="{FF2B5EF4-FFF2-40B4-BE49-F238E27FC236}">
                <a16:creationId xmlns:a16="http://schemas.microsoft.com/office/drawing/2014/main" id="{5754DF74-F1E1-EAB9-7DF5-16564A4E2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78" y="2576765"/>
            <a:ext cx="6249222" cy="3682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166D59-9716-D91D-9EAD-40CD50422DA1}"/>
                  </a:ext>
                </a:extLst>
              </p:cNvPr>
              <p:cNvSpPr txBox="1"/>
              <p:nvPr/>
            </p:nvSpPr>
            <p:spPr>
              <a:xfrm>
                <a:off x="135813" y="1585366"/>
                <a:ext cx="5663380" cy="847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Line trajectory: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=3+0.75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=−2+0.5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166D59-9716-D91D-9EAD-40CD50422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13" y="1585366"/>
                <a:ext cx="5663380" cy="847540"/>
              </a:xfrm>
              <a:prstGeom prst="rect">
                <a:avLst/>
              </a:prstGeom>
              <a:blipFill>
                <a:blip r:embed="rId5"/>
                <a:stretch>
                  <a:fillRect l="-1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3ED02C-1DB3-1D64-B325-DA01B1FFE5EB}"/>
                  </a:ext>
                </a:extLst>
              </p:cNvPr>
              <p:cNvSpPr txBox="1"/>
              <p:nvPr/>
            </p:nvSpPr>
            <p:spPr>
              <a:xfrm>
                <a:off x="6401657" y="1185961"/>
                <a:ext cx="5663380" cy="1345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Circle trajectory: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=3</m:t>
                            </m:r>
                            <m:func>
                              <m:func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b="0" i="0" dirty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b="0" i="1" dirty="0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200" b="0" i="1" dirty="0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den>
                                    </m:f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=3</m:t>
                            </m:r>
                            <m:func>
                              <m:func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b="0" i="0" dirty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 dirty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200" i="1" dirty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den>
                                    </m:f>
                                    <m: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3ED02C-1DB3-1D64-B325-DA01B1FF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657" y="1185961"/>
                <a:ext cx="5663380" cy="1345946"/>
              </a:xfrm>
              <a:prstGeom prst="rect">
                <a:avLst/>
              </a:prstGeom>
              <a:blipFill>
                <a:blip r:embed="rId6"/>
                <a:stretch>
                  <a:fillRect l="-1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70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A3564-7A36-B62E-663B-7225C5701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8C71-E001-0153-A18C-26FF271D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5. Simulation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6C740-D6EA-3642-94E4-D1A78717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E3D81A6B-039A-84A9-E095-19C895B990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737" y="1217329"/>
                <a:ext cx="4646218" cy="4934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0" dirty="0"/>
                  <a:t>- Scenario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: Square formation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E3D81A6B-039A-84A9-E095-19C895B9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7" y="1217329"/>
                <a:ext cx="4646218" cy="493486"/>
              </a:xfrm>
              <a:prstGeom prst="rect">
                <a:avLst/>
              </a:prstGeom>
              <a:blipFill>
                <a:blip r:embed="rId2"/>
                <a:stretch>
                  <a:fillRect l="-2100" t="-1728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64F6464-3FAB-6223-9F61-246E6C72D7B2}"/>
              </a:ext>
            </a:extLst>
          </p:cNvPr>
          <p:cNvSpPr txBox="1"/>
          <p:nvPr/>
        </p:nvSpPr>
        <p:spPr>
          <a:xfrm>
            <a:off x="2178862" y="1813438"/>
            <a:ext cx="218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 trajectory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ED554-4466-DE42-4C25-9F4D2242E139}"/>
              </a:ext>
            </a:extLst>
          </p:cNvPr>
          <p:cNvSpPr txBox="1"/>
          <p:nvPr/>
        </p:nvSpPr>
        <p:spPr>
          <a:xfrm>
            <a:off x="8304816" y="1881301"/>
            <a:ext cx="223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Circle trajectory</a:t>
            </a:r>
            <a:endParaRPr lang="en-US" sz="2200" dirty="0"/>
          </a:p>
        </p:txBody>
      </p:sp>
      <p:pic>
        <p:nvPicPr>
          <p:cNvPr id="22" name="Picture 21" descr="A graph of a rabat trajectories">
            <a:extLst>
              <a:ext uri="{FF2B5EF4-FFF2-40B4-BE49-F238E27FC236}">
                <a16:creationId xmlns:a16="http://schemas.microsoft.com/office/drawing/2014/main" id="{AAA384B0-DFCE-6498-9919-251E54D9E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" y="2353078"/>
            <a:ext cx="5935007" cy="3578233"/>
          </a:xfrm>
          <a:prstGeom prst="rect">
            <a:avLst/>
          </a:prstGeom>
        </p:spPr>
      </p:pic>
      <p:pic>
        <p:nvPicPr>
          <p:cNvPr id="21" name="Picture 20" descr="A diagram of a robot injector">
            <a:extLst>
              <a:ext uri="{FF2B5EF4-FFF2-40B4-BE49-F238E27FC236}">
                <a16:creationId xmlns:a16="http://schemas.microsoft.com/office/drawing/2014/main" id="{F8B8A7DB-F6B2-0E73-280D-BEBBD7A9C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78" y="2376829"/>
            <a:ext cx="6249222" cy="362309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DDBE503-70BE-3074-C5B7-1C821B74DD09}"/>
              </a:ext>
            </a:extLst>
          </p:cNvPr>
          <p:cNvSpPr txBox="1">
            <a:spLocks/>
          </p:cNvSpPr>
          <p:nvPr/>
        </p:nvSpPr>
        <p:spPr>
          <a:xfrm>
            <a:off x="338736" y="799087"/>
            <a:ext cx="11514528" cy="436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b="1" dirty="0"/>
              <a:t>A. Formation tracking results of multiple WMRs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95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42E94-09D2-75AA-D986-C84B2B699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9854-3CE7-8314-31E1-6545D964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5. Simulation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DE50-A9DB-9146-DFB8-EC5D6088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93BCEF6-3A85-63F5-7438-092E3AF82924}"/>
              </a:ext>
            </a:extLst>
          </p:cNvPr>
          <p:cNvSpPr txBox="1">
            <a:spLocks/>
          </p:cNvSpPr>
          <p:nvPr/>
        </p:nvSpPr>
        <p:spPr>
          <a:xfrm>
            <a:off x="338737" y="1217329"/>
            <a:ext cx="4646218" cy="493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graph with a number of numbers and a line&#10;&#10;AI-generated content may be incorrect.">
            <a:extLst>
              <a:ext uri="{FF2B5EF4-FFF2-40B4-BE49-F238E27FC236}">
                <a16:creationId xmlns:a16="http://schemas.microsoft.com/office/drawing/2014/main" id="{D494DE7E-79CB-9147-82D5-CEECCA2D4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69" y="1710815"/>
            <a:ext cx="5708531" cy="3818477"/>
          </a:xfrm>
          <a:prstGeom prst="rect">
            <a:avLst/>
          </a:prstGeom>
        </p:spPr>
      </p:pic>
      <p:pic>
        <p:nvPicPr>
          <p:cNvPr id="7" name="Picture 6" descr="A diagram of a weight scale">
            <a:extLst>
              <a:ext uri="{FF2B5EF4-FFF2-40B4-BE49-F238E27FC236}">
                <a16:creationId xmlns:a16="http://schemas.microsoft.com/office/drawing/2014/main" id="{00495158-D269-F7F3-F72A-465AA010A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" y="1820852"/>
            <a:ext cx="6404809" cy="3616324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910D0FB-573F-C113-BB23-22C213D110E5}"/>
              </a:ext>
            </a:extLst>
          </p:cNvPr>
          <p:cNvSpPr txBox="1">
            <a:spLocks/>
          </p:cNvSpPr>
          <p:nvPr/>
        </p:nvSpPr>
        <p:spPr>
          <a:xfrm>
            <a:off x="338736" y="799087"/>
            <a:ext cx="11514528" cy="436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b="1" dirty="0"/>
              <a:t>A. Formation tracking results of multiple WMRs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0C85E-0E14-7724-FCE7-DBB254B9BD86}"/>
              </a:ext>
            </a:extLst>
          </p:cNvPr>
          <p:cNvSpPr txBox="1"/>
          <p:nvPr/>
        </p:nvSpPr>
        <p:spPr>
          <a:xfrm>
            <a:off x="2964383" y="5529292"/>
            <a:ext cx="7038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 of ADP-based optimal control for agent 1 tracking triangle formation while following line trajectory</a:t>
            </a:r>
          </a:p>
        </p:txBody>
      </p:sp>
    </p:spTree>
    <p:extLst>
      <p:ext uri="{BB962C8B-B14F-4D97-AF65-F5344CB8AC3E}">
        <p14:creationId xmlns:p14="http://schemas.microsoft.com/office/powerpoint/2010/main" val="1246680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5. Simulation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DA316-636F-4602-93AF-822B27979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424604"/>
            <a:ext cx="11514528" cy="5418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 case of no disturbance: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F9E272-ACD4-4874-BEE6-1AEC2F5C5F32}"/>
              </a:ext>
            </a:extLst>
          </p:cNvPr>
          <p:cNvSpPr txBox="1">
            <a:spLocks/>
          </p:cNvSpPr>
          <p:nvPr/>
        </p:nvSpPr>
        <p:spPr>
          <a:xfrm>
            <a:off x="338736" y="767661"/>
            <a:ext cx="11514528" cy="6569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>
                <a:latin typeface="Lato"/>
                <a:ea typeface="Lato"/>
                <a:cs typeface="Lato"/>
              </a:rPr>
              <a:t>B. Comparison between ADP-based optimal control method and conventional feedback linearization control method: </a:t>
            </a:r>
            <a:endParaRPr lang="en-US" sz="2400" b="1" dirty="0"/>
          </a:p>
        </p:txBody>
      </p:sp>
      <p:pic>
        <p:nvPicPr>
          <p:cNvPr id="31" name="Picture 30" descr="A graph with a number of people in the middle">
            <a:extLst>
              <a:ext uri="{FF2B5EF4-FFF2-40B4-BE49-F238E27FC236}">
                <a16:creationId xmlns:a16="http://schemas.microsoft.com/office/drawing/2014/main" id="{6DB089D8-8FD8-0D9B-4319-B4F95D26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" y="2187733"/>
            <a:ext cx="6148625" cy="3965876"/>
          </a:xfrm>
          <a:prstGeom prst="rect">
            <a:avLst/>
          </a:prstGeom>
        </p:spPr>
      </p:pic>
      <p:pic>
        <p:nvPicPr>
          <p:cNvPr id="29" name="Picture 28" descr="A graph showing a number of people&#10;&#10;AI-generated content may be incorrect.">
            <a:extLst>
              <a:ext uri="{FF2B5EF4-FFF2-40B4-BE49-F238E27FC236}">
                <a16:creationId xmlns:a16="http://schemas.microsoft.com/office/drawing/2014/main" id="{A6665730-B1DB-09E4-D69C-CCE05F488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08" y="2194703"/>
            <a:ext cx="6015392" cy="3929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B6F390-93E5-7A91-5177-84309CE41C4C}"/>
                  </a:ext>
                </a:extLst>
              </p:cNvPr>
              <p:cNvSpPr txBox="1"/>
              <p:nvPr/>
            </p:nvSpPr>
            <p:spPr>
              <a:xfrm>
                <a:off x="6304427" y="1271758"/>
                <a:ext cx="5759753" cy="847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Curved trajectory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b="0" i="0" dirty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+0.5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B6F390-93E5-7A91-5177-84309CE41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27" y="1271758"/>
                <a:ext cx="5759753" cy="847540"/>
              </a:xfrm>
              <a:prstGeom prst="rect">
                <a:avLst/>
              </a:prstGeom>
              <a:blipFill>
                <a:blip r:embed="rId4"/>
                <a:stretch>
                  <a:fillRect l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544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3635B-6C79-AC86-2353-445A0740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16F4-A48E-5EAA-7D4C-DE56C993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5. Simulation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7AA53-BCC5-5FB3-13E4-7E86C6C2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D429B-1533-A51B-94A9-098EBA967D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424604"/>
            <a:ext cx="11514528" cy="5418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 case of wheel slip and external disturbance: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B8BAEDE-3CD4-16D8-7C2D-E4BFC7738576}"/>
              </a:ext>
            </a:extLst>
          </p:cNvPr>
          <p:cNvSpPr txBox="1">
            <a:spLocks/>
          </p:cNvSpPr>
          <p:nvPr/>
        </p:nvSpPr>
        <p:spPr>
          <a:xfrm>
            <a:off x="338736" y="767661"/>
            <a:ext cx="11514528" cy="6569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>
                <a:latin typeface="Lato"/>
                <a:ea typeface="Lato"/>
                <a:cs typeface="Lato"/>
              </a:rPr>
              <a:t>B. Comparison between ADP-based optimal control method and conventional feedback linearization control method: </a:t>
            </a:r>
            <a:endParaRPr lang="en-US" sz="2400" b="1" dirty="0"/>
          </a:p>
        </p:txBody>
      </p:sp>
      <p:pic>
        <p:nvPicPr>
          <p:cNvPr id="32" name="Picture 31" descr="A graph of a person tracking error">
            <a:extLst>
              <a:ext uri="{FF2B5EF4-FFF2-40B4-BE49-F238E27FC236}">
                <a16:creationId xmlns:a16="http://schemas.microsoft.com/office/drawing/2014/main" id="{5D887480-7CD8-DAB9-E859-C5739A5A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6296"/>
            <a:ext cx="6187953" cy="3929410"/>
          </a:xfrm>
          <a:prstGeom prst="rect">
            <a:avLst/>
          </a:prstGeom>
        </p:spPr>
      </p:pic>
      <p:pic>
        <p:nvPicPr>
          <p:cNvPr id="33" name="Picture 32" descr="A graph with a number of text">
            <a:extLst>
              <a:ext uri="{FF2B5EF4-FFF2-40B4-BE49-F238E27FC236}">
                <a16:creationId xmlns:a16="http://schemas.microsoft.com/office/drawing/2014/main" id="{B6600402-304D-C049-4310-1DCC4D7D8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52" y="2123768"/>
            <a:ext cx="6004047" cy="40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00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6.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DA316-636F-4602-93AF-822B27979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416" y="1052074"/>
            <a:ext cx="11514528" cy="4407236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n-US" sz="2200" dirty="0"/>
              <a:t>In general, the WMR system achieves the desired formations while following the predefined trajectories. </a:t>
            </a:r>
          </a:p>
          <a:p>
            <a:pPr algn="just">
              <a:buFontTx/>
              <a:buChar char="-"/>
            </a:pPr>
            <a:r>
              <a:rPr lang="en-US" sz="2200" dirty="0"/>
              <a:t>The approach assumes each agent has consistent understanding of the formation center. Future study can focus on designing consensus algorithm to drive each agent’s instantiation of the virtual center to a common value.</a:t>
            </a:r>
          </a:p>
          <a:p>
            <a:pPr algn="just">
              <a:buFontTx/>
              <a:buChar char="-"/>
            </a:pPr>
            <a:r>
              <a:rPr lang="en-US" sz="2200" dirty="0"/>
              <a:t>The proposed method requires knowledge of the system’s internal dynamics. Future improvement may focus on developing model-free control algorithms that rely solely on system state data.</a:t>
            </a:r>
          </a:p>
          <a:p>
            <a:pPr algn="just">
              <a:buFontTx/>
              <a:buChar char="-"/>
            </a:pPr>
            <a:r>
              <a:rPr lang="en-US" sz="2200" dirty="0"/>
              <a:t>Possibly develop more effective multi-agent control algorithms. These advancements may include distance-based control, direction vector-based control, and graph rigidity theory-based methods.</a:t>
            </a:r>
          </a:p>
          <a:p>
            <a:pPr algn="just">
              <a:buFontTx/>
              <a:buChar char="-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4373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Reference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DA316-636F-4602-93AF-822B27979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416" y="967403"/>
            <a:ext cx="11514528" cy="5108931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2200" dirty="0"/>
              <a:t>[1] N. Van Tinh et al., “Neural network-based adaptive tracking control for a nonholonomic wheeled mobile robot subject to unknown wheel slips,” Journal of Computer Science and Cybernetics, vol. 33, no. 1, pp. 70–85, 2017.</a:t>
            </a:r>
          </a:p>
          <a:p>
            <a:pPr marL="0" indent="0" algn="just">
              <a:buNone/>
            </a:pPr>
            <a:r>
              <a:rPr lang="en-US" sz="2200" dirty="0"/>
              <a:t>[2] N. M. H. </a:t>
            </a:r>
            <a:r>
              <a:rPr lang="en-US" sz="2200" dirty="0" err="1"/>
              <a:t>Trịnh</a:t>
            </a:r>
            <a:r>
              <a:rPr lang="en-US" sz="2200" dirty="0"/>
              <a:t> Hoàng Minh, “</a:t>
            </a:r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dirty="0" err="1"/>
              <a:t>khiển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đa</a:t>
            </a:r>
            <a:r>
              <a:rPr lang="en-US" sz="2200" dirty="0"/>
              <a:t> </a:t>
            </a:r>
            <a:r>
              <a:rPr lang="en-US" sz="2200" dirty="0" err="1"/>
              <a:t>tác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,” 2021.</a:t>
            </a:r>
          </a:p>
          <a:p>
            <a:pPr marL="0" indent="0" algn="just">
              <a:buNone/>
            </a:pPr>
            <a:r>
              <a:rPr lang="en-US" sz="2200" dirty="0"/>
              <a:t>[3] W. Ren and R. W. Beard, Distributed consensus in multi-vehicle cooperative control, vol. 27. Springer, 2008.</a:t>
            </a:r>
          </a:p>
          <a:p>
            <a:pPr marL="0" indent="0" algn="just">
              <a:buNone/>
            </a:pPr>
            <a:r>
              <a:rPr lang="en-US" sz="2200" dirty="0"/>
              <a:t>[4] W.-H. Chen, “Disturbance observer based control for nonlinear systems,” IEEE/ASME transactions on mechatronics, vol. 9, no. 4, pp. 706–710, 2004.</a:t>
            </a:r>
          </a:p>
          <a:p>
            <a:pPr marL="0" indent="0" algn="just">
              <a:buNone/>
            </a:pPr>
            <a:r>
              <a:rPr lang="en-US" sz="2200" dirty="0"/>
              <a:t>[5] H. Van Doan and N. T.-T. Vu, “Robust optimal control for uncertain wheeled mobile robot based on reinforcement learning: </a:t>
            </a:r>
            <a:r>
              <a:rPr lang="en-US" sz="2200" dirty="0" err="1"/>
              <a:t>Adp</a:t>
            </a:r>
            <a:r>
              <a:rPr lang="en-US" sz="2200" dirty="0"/>
              <a:t> approach,” Bulletin of Electrical Engineering and Informatics, vol. 13, no. 3, pp. 1524–1534, 2024.</a:t>
            </a:r>
          </a:p>
          <a:p>
            <a:pPr marL="0" indent="0" algn="just">
              <a:buNone/>
            </a:pPr>
            <a:r>
              <a:rPr lang="en-US" sz="2200" dirty="0"/>
              <a:t>[6] R. Song and F. L. Lewis, “Robust optimal control for a class of nonlinear systems with unknown disturbances based on disturbance observer and policy iteration,” Neurocomputing, vol. 390, pp. 185–195, 2020</a:t>
            </a:r>
            <a:endParaRPr lang="en-US" sz="2200" dirty="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9903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DA316-636F-4602-93AF-822B27979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5392756"/>
          </a:xfrm>
        </p:spPr>
        <p:txBody>
          <a:bodyPr lIns="91440" tIns="45720" rIns="91440" bIns="45720" anchor="t"/>
          <a:lstStyle/>
          <a:p>
            <a:pPr algn="just">
              <a:buFontTx/>
              <a:buChar char="-"/>
            </a:pPr>
            <a:r>
              <a:rPr lang="en-US" sz="2400" dirty="0">
                <a:latin typeface="Lato"/>
                <a:ea typeface="Lato"/>
                <a:cs typeface="Lato"/>
              </a:rPr>
              <a:t>In this research, a system of multiple wheeled mobile robots is required to track and maintain specific formations while following desired trajectories. </a:t>
            </a:r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/>
              <a:t>The objectives of this work are:</a:t>
            </a:r>
          </a:p>
          <a:p>
            <a:pPr marL="568325" indent="-334645" algn="just">
              <a:lnSpc>
                <a:spcPct val="100000"/>
              </a:lnSpc>
            </a:pPr>
            <a:r>
              <a:rPr lang="en-US" sz="2400" dirty="0"/>
              <a:t>Introduce the multi-agent consensus control algorithms for single- and double-integrator models, and ensure formation tracking of wheeled mobile robot system in case of no disturbance by traditional control method.</a:t>
            </a:r>
          </a:p>
          <a:p>
            <a:pPr marL="568325" indent="-334645" algn="just">
              <a:lnSpc>
                <a:spcPct val="100000"/>
              </a:lnSpc>
            </a:pPr>
            <a:r>
              <a:rPr lang="en-US" sz="2400" dirty="0"/>
              <a:t>Present an ADP-based adaptive optimal controller for the wheeled mobile robot formation tracking, considering wheel slip and external disturbances.</a:t>
            </a:r>
          </a:p>
          <a:p>
            <a:pPr marL="23368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22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795" y="2799686"/>
            <a:ext cx="6862916" cy="629314"/>
          </a:xfrm>
        </p:spPr>
        <p:txBody>
          <a:bodyPr lIns="91440" tIns="45720" rIns="91440" bIns="45720" anchor="t"/>
          <a:lstStyle/>
          <a:p>
            <a:pPr algn="ctr"/>
            <a:r>
              <a:rPr lang="en-US" sz="4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System modeling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quare with arrows and a rectangle&#10;&#10;Description automatically generated">
            <a:extLst>
              <a:ext uri="{FF2B5EF4-FFF2-40B4-BE49-F238E27FC236}">
                <a16:creationId xmlns:a16="http://schemas.microsoft.com/office/drawing/2014/main" id="{8CDDCE8D-19C6-581B-D23A-1A246961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125" y="1043112"/>
            <a:ext cx="4408875" cy="4408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DA316-636F-4602-93AF-822B27979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A. Introduction of wheeled mobile robot (WMR)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60A7B0-B094-44CF-8514-5639DF42931A}"/>
              </a:ext>
            </a:extLst>
          </p:cNvPr>
          <p:cNvSpPr txBox="1">
            <a:spLocks/>
          </p:cNvSpPr>
          <p:nvPr/>
        </p:nvSpPr>
        <p:spPr>
          <a:xfrm>
            <a:off x="338736" y="1312062"/>
            <a:ext cx="7565744" cy="4576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Char char="-"/>
            </a:pPr>
            <a:r>
              <a:rPr lang="en-US" sz="2000" dirty="0"/>
              <a:t>Two main driving wheels, one free wheel</a:t>
            </a:r>
          </a:p>
          <a:p>
            <a:pPr marL="233362" indent="0" algn="just"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940D61F-3768-48DA-A3A7-F635D55169A6}"/>
              </a:ext>
            </a:extLst>
          </p:cNvPr>
          <p:cNvSpPr txBox="1">
            <a:spLocks/>
          </p:cNvSpPr>
          <p:nvPr/>
        </p:nvSpPr>
        <p:spPr>
          <a:xfrm>
            <a:off x="8746353" y="5565784"/>
            <a:ext cx="2482418" cy="498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dirty="0"/>
              <a:t>Diagram of the WMR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FC31010-C94F-1A74-3D61-2266CD3871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4360662"/>
                  </p:ext>
                </p:extLst>
              </p:nvPr>
            </p:nvGraphicFramePr>
            <p:xfrm>
              <a:off x="338735" y="1674872"/>
              <a:ext cx="7295092" cy="441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3175">
                      <a:extLst>
                        <a:ext uri="{9D8B030D-6E8A-4147-A177-3AD203B41FA5}">
                          <a16:colId xmlns:a16="http://schemas.microsoft.com/office/drawing/2014/main" val="3136442758"/>
                        </a:ext>
                      </a:extLst>
                    </a:gridCol>
                    <a:gridCol w="6021917">
                      <a:extLst>
                        <a:ext uri="{9D8B030D-6E8A-4147-A177-3AD203B41FA5}">
                          <a16:colId xmlns:a16="http://schemas.microsoft.com/office/drawing/2014/main" val="1679877814"/>
                        </a:ext>
                      </a:extLst>
                    </a:gridCol>
                  </a:tblGrid>
                  <a:tr h="3575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0262656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the center of mass of the platform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057789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the midpoint of the wheel shaft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1869336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total longitudinal friction forces at the right and left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408149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total lateral friction force along the wheel shaft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631420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external force and moment acting on G, respectively 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963767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longitudinal slip factors of the left and right wheels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6752965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lateral slip factor along the wheel shaft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4073779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distance between point M and G 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692483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half of the wheel shaft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751971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orientation of the WMR 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25809"/>
                      </a:ext>
                    </a:extLst>
                  </a:tr>
                  <a:tr h="3575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radius of each wheel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5220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FC31010-C94F-1A74-3D61-2266CD3871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4360662"/>
                  </p:ext>
                </p:extLst>
              </p:nvPr>
            </p:nvGraphicFramePr>
            <p:xfrm>
              <a:off x="338735" y="1674872"/>
              <a:ext cx="7295092" cy="441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3175">
                      <a:extLst>
                        <a:ext uri="{9D8B030D-6E8A-4147-A177-3AD203B41FA5}">
                          <a16:colId xmlns:a16="http://schemas.microsoft.com/office/drawing/2014/main" val="3136442758"/>
                        </a:ext>
                      </a:extLst>
                    </a:gridCol>
                    <a:gridCol w="6021917">
                      <a:extLst>
                        <a:ext uri="{9D8B030D-6E8A-4147-A177-3AD203B41FA5}">
                          <a16:colId xmlns:a16="http://schemas.microsoft.com/office/drawing/2014/main" val="167987781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026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116667" r="-475120" b="-10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the center of mass of the platform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057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216667" r="-475120" b="-9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the midpoint of the wheel shaft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18693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316667" r="-475120" b="-8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total longitudinal friction forces at the right and left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4081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416667" r="-475120" b="-7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total lateral friction force along the wheel shaft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63142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508197" r="-475120" b="-6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external force and moment acting on G, respectively 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9637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618333" r="-475120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longitudinal slip factors of the left and right wheels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67529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718333" r="-475120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lateral slip factor along the wheel shaft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40737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818333" r="-475120" b="-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distance between point M and G 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6924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918333" r="-475120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half of the wheel shaft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7519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1018333" r="-475120" b="-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orientation of the WMR 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258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" t="-1118333" r="-475120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radius of each wheel</a:t>
                          </a:r>
                          <a:endParaRPr lang="en-US" dirty="0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5220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848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rectangular object with lines and arrows&#10;&#10;AI-generated content may be incorrect.">
            <a:extLst>
              <a:ext uri="{FF2B5EF4-FFF2-40B4-BE49-F238E27FC236}">
                <a16:creationId xmlns:a16="http://schemas.microsoft.com/office/drawing/2014/main" id="{D243E385-54C9-7AB1-79A0-64C32F63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072" y="838064"/>
            <a:ext cx="4912600" cy="4380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DA316-636F-4602-93AF-822B27979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8B31EC7-1B49-4BE4-8AED-6A32A7EB1A68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1. Kinematic model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0E8665B5-5138-A2CB-0510-34D89082F6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3" y="1639386"/>
                <a:ext cx="11882196" cy="44789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no disturbance: </a:t>
                </a:r>
              </a:p>
              <a:p>
                <a:pPr marL="0" indent="0" algn="just">
                  <a:buNone/>
                </a:pPr>
                <a:r>
                  <a:rPr lang="en-US" sz="2000" dirty="0">
                    <a:effectLst/>
                  </a:rPr>
                  <a:t>T</a:t>
                </a:r>
                <a:r>
                  <a:rPr lang="en-US" sz="2000" dirty="0"/>
                  <a:t>he center of mass position is given by:</a:t>
                </a:r>
                <a:endParaRPr lang="en-US" sz="1800" dirty="0">
                  <a:effectLst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  <m:r>
                      <a:rPr lang="en-US" sz="2400" b="0" i="1" kern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(1)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The kinematics of the WMR is written as follows:</a:t>
                </a:r>
                <a:endParaRPr lang="en-US" sz="2000" dirty="0">
                  <a:effectLst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l-GR" sz="2200" b="0" i="1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eqArr>
                      </m:e>
                    </m:d>
                    <m:r>
                      <a:rPr lang="en-US" sz="2400" b="0" i="1" kern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(2)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b="0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are the linear and angular velocities of the WMR: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l-GR" sz="2400" b="0" i="1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the angular velocities of the right and left wheel.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0E8665B5-5138-A2CB-0510-34D89082F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3" y="1639386"/>
                <a:ext cx="11882196" cy="4478960"/>
              </a:xfrm>
              <a:prstGeom prst="rect">
                <a:avLst/>
              </a:prstGeom>
              <a:blipFill>
                <a:blip r:embed="rId4"/>
                <a:stretch>
                  <a:fillRect l="-667" t="-1633" b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70A80A9-58FF-B4A4-D893-B3BB3AAC6FCA}"/>
              </a:ext>
            </a:extLst>
          </p:cNvPr>
          <p:cNvSpPr txBox="1">
            <a:spLocks/>
          </p:cNvSpPr>
          <p:nvPr/>
        </p:nvSpPr>
        <p:spPr>
          <a:xfrm>
            <a:off x="8677659" y="5155416"/>
            <a:ext cx="2258058" cy="498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dirty="0"/>
              <a:t>WMR coordinates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6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6E56-662E-E56E-F7AB-8E1CDB74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rectangular object with lines and arrows">
            <a:extLst>
              <a:ext uri="{FF2B5EF4-FFF2-40B4-BE49-F238E27FC236}">
                <a16:creationId xmlns:a16="http://schemas.microsoft.com/office/drawing/2014/main" id="{DF9F34C3-C2C9-9657-385B-42E83899E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75" y="836175"/>
            <a:ext cx="5519759" cy="49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9D726-FFF4-878B-4587-D1DDA907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System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4E2D-6573-1135-FED4-33756472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7A26-26D3-9D96-6B75-62D05780C6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204" y="875964"/>
            <a:ext cx="11514528" cy="43609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B. WMR system model:</a:t>
            </a:r>
          </a:p>
          <a:p>
            <a:pPr marL="568325" indent="-334963" algn="just"/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870A25F-D845-1894-8ED1-E6FF805CBDAB}"/>
              </a:ext>
            </a:extLst>
          </p:cNvPr>
          <p:cNvSpPr txBox="1">
            <a:spLocks/>
          </p:cNvSpPr>
          <p:nvPr/>
        </p:nvSpPr>
        <p:spPr>
          <a:xfrm>
            <a:off x="208203" y="1254601"/>
            <a:ext cx="11514527" cy="491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1. Kinematic model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3C02A4C9-BDC5-0CFD-0361-88B56B1590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03" y="1639386"/>
                <a:ext cx="11882196" cy="44789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Tx/>
                  <a:buChar char="-"/>
                </a:pPr>
                <a:r>
                  <a:rPr lang="en-US" sz="2200" dirty="0"/>
                  <a:t>In case of wheel slip and external disturbances 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The actual linear and angular velocities are computed as:</a:t>
                </a:r>
                <a:endParaRPr lang="en-US" sz="1800" dirty="0">
                  <a:effectLst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lang="en-US" sz="2400" b="0" i="1" kern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(3)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The actual kinematics of the WMR is written as follows:</a:t>
                </a:r>
                <a:endParaRPr lang="en-US" sz="2000" dirty="0">
                  <a:effectLst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unc>
                              <m:func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̇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eqArr>
                      </m:e>
                    </m:d>
                    <m:r>
                      <a:rPr lang="en-US" sz="2400" b="0" i="1" kern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(4)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3C02A4C9-BDC5-0CFD-0361-88B56B159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3" y="1639386"/>
                <a:ext cx="11882196" cy="4478960"/>
              </a:xfrm>
              <a:prstGeom prst="rect">
                <a:avLst/>
              </a:prstGeom>
              <a:blipFill>
                <a:blip r:embed="rId4"/>
                <a:stretch>
                  <a:fillRect l="-667" t="-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9F6391B-688D-4FFC-D14B-766446550428}"/>
              </a:ext>
            </a:extLst>
          </p:cNvPr>
          <p:cNvSpPr txBox="1">
            <a:spLocks/>
          </p:cNvSpPr>
          <p:nvPr/>
        </p:nvSpPr>
        <p:spPr>
          <a:xfrm>
            <a:off x="8717346" y="5668163"/>
            <a:ext cx="2482418" cy="430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i="1" dirty="0"/>
              <a:t>WMR coordinates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17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f3c163-4c80-44e0-bf27-e722edf8261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ABD5925FE6A41AAE02E9F18F454C6" ma:contentTypeVersion="9" ma:contentTypeDescription="Create a new document." ma:contentTypeScope="" ma:versionID="f805ebd8553885be7c34193a2cd13c05">
  <xsd:schema xmlns:xsd="http://www.w3.org/2001/XMLSchema" xmlns:xs="http://www.w3.org/2001/XMLSchema" xmlns:p="http://schemas.microsoft.com/office/2006/metadata/properties" xmlns:ns3="b1f3c163-4c80-44e0-bf27-e722edf82614" xmlns:ns4="8ab704ea-5686-4c6f-ac46-988122663ccb" targetNamespace="http://schemas.microsoft.com/office/2006/metadata/properties" ma:root="true" ma:fieldsID="ef9acc06ff76c99734201fe4213f5c2a" ns3:_="" ns4:_="">
    <xsd:import namespace="b1f3c163-4c80-44e0-bf27-e722edf82614"/>
    <xsd:import namespace="8ab704ea-5686-4c6f-ac46-988122663c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f3c163-4c80-44e0-bf27-e722edf82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704ea-5686-4c6f-ac46-988122663cc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A8197D-6B9E-48BC-80C7-29AA760D0976}">
  <ds:schemaRefs>
    <ds:schemaRef ds:uri="8ab704ea-5686-4c6f-ac46-988122663ccb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1f3c163-4c80-44e0-bf27-e722edf82614"/>
  </ds:schemaRefs>
</ds:datastoreItem>
</file>

<file path=customXml/itemProps2.xml><?xml version="1.0" encoding="utf-8"?>
<ds:datastoreItem xmlns:ds="http://schemas.openxmlformats.org/officeDocument/2006/customXml" ds:itemID="{A4049B65-7CCE-4543-A766-A4997C28B2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AA0005-6B0B-4ECC-A391-D329E9CD0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f3c163-4c80-44e0-bf27-e722edf82614"/>
    <ds:schemaRef ds:uri="8ab704ea-5686-4c6f-ac46-988122663c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7552</TotalTime>
  <Words>3818</Words>
  <Application>Microsoft Office PowerPoint</Application>
  <PresentationFormat>Widescreen</PresentationFormat>
  <Paragraphs>514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Lato</vt:lpstr>
      <vt:lpstr>Office Theme</vt:lpstr>
      <vt:lpstr>PowerPoint Presentation</vt:lpstr>
      <vt:lpstr>PowerPoint Presentation</vt:lpstr>
      <vt:lpstr>Table of contents</vt:lpstr>
      <vt:lpstr>Introduction</vt:lpstr>
      <vt:lpstr>1. Introduction</vt:lpstr>
      <vt:lpstr>System modeling</vt:lpstr>
      <vt:lpstr>2. System modeling</vt:lpstr>
      <vt:lpstr>2. System modeling</vt:lpstr>
      <vt:lpstr>2. System modeling</vt:lpstr>
      <vt:lpstr>2. System modeling</vt:lpstr>
      <vt:lpstr>2. System modeling</vt:lpstr>
      <vt:lpstr>2. System modeling</vt:lpstr>
      <vt:lpstr>2. System modeling</vt:lpstr>
      <vt:lpstr>2. System modeling</vt:lpstr>
      <vt:lpstr>2. System modeling</vt:lpstr>
      <vt:lpstr>2. System modeling</vt:lpstr>
      <vt:lpstr>2. System modeling</vt:lpstr>
      <vt:lpstr>2. System modeling</vt:lpstr>
      <vt:lpstr>2. System modeling</vt:lpstr>
      <vt:lpstr>2. System modeling</vt:lpstr>
      <vt:lpstr>Multi-agent control design using traditional method ​</vt:lpstr>
      <vt:lpstr>3. Multi-agent control using consensus algorithm </vt:lpstr>
      <vt:lpstr>3. Multi-agent control using consensus algorithm </vt:lpstr>
      <vt:lpstr>3. Multi-agent control using consensus algorithm </vt:lpstr>
      <vt:lpstr>3. Multi-agent control using consensus algorithm </vt:lpstr>
      <vt:lpstr>3. Multi-agent control using consensus algorithm </vt:lpstr>
      <vt:lpstr>3. Multi-agent control using consensus algorithm </vt:lpstr>
      <vt:lpstr>Multi-agent control design using Adaptive Dynamic Programming approach</vt:lpstr>
      <vt:lpstr>4. Multi-agent control using ADP approach</vt:lpstr>
      <vt:lpstr>4. Multi-agent control using ADP approach</vt:lpstr>
      <vt:lpstr>4. Multi-agent control using ADP approach</vt:lpstr>
      <vt:lpstr>4. Multi-agent control using ADP approach</vt:lpstr>
      <vt:lpstr>4. Multi-agent control using ADP approach</vt:lpstr>
      <vt:lpstr>4. Multi-agent control using ADP approach</vt:lpstr>
      <vt:lpstr>4. Multi-agent control using ADP approach</vt:lpstr>
      <vt:lpstr>4. Multi-agent control using ADP approach</vt:lpstr>
      <vt:lpstr>4. Multi-agent control using ADP approach</vt:lpstr>
      <vt:lpstr>4. Multi-agent control using ADP approach</vt:lpstr>
      <vt:lpstr>4. Multi-agent control using ADP approach</vt:lpstr>
      <vt:lpstr>4. Multi-agent control using ADP approach</vt:lpstr>
      <vt:lpstr>Simulation and Results</vt:lpstr>
      <vt:lpstr>5. Simulation implementation</vt:lpstr>
      <vt:lpstr>5. Simulation results</vt:lpstr>
      <vt:lpstr>5. Simulation results</vt:lpstr>
      <vt:lpstr>5. Simulation results</vt:lpstr>
      <vt:lpstr>5. Simulation results</vt:lpstr>
      <vt:lpstr>5. Simulation results</vt:lpstr>
      <vt:lpstr>6. 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Vo Khoi Thanh Son 20202768</cp:lastModifiedBy>
  <cp:revision>128</cp:revision>
  <cp:lastPrinted>2024-07-16T00:30:54Z</cp:lastPrinted>
  <dcterms:created xsi:type="dcterms:W3CDTF">2021-05-28T04:32:29Z</dcterms:created>
  <dcterms:modified xsi:type="dcterms:W3CDTF">2025-02-14T11:18:11Z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0x010100C53ABD5925FE6A41AAE02E9F18F454C6</vt:lpwstr>
  </property>
</Properties>
</file>